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D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7"/>
    <p:restoredTop sz="94643"/>
  </p:normalViewPr>
  <p:slideViewPr>
    <p:cSldViewPr snapToGrid="0">
      <p:cViewPr varScale="1">
        <p:scale>
          <a:sx n="77" d="100"/>
          <a:sy n="77" d="100"/>
        </p:scale>
        <p:origin x="21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22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274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119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79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214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12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69368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438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727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4997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4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368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52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6089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10/28/25</a:t>
            </a:fld>
            <a:endParaRPr lang="en-US" dirty="0"/>
          </a:p>
        </p:txBody>
      </p:sp>
    </p:spTree>
    <p:extLst>
      <p:ext uri="{BB962C8B-B14F-4D97-AF65-F5344CB8AC3E}">
        <p14:creationId xmlns:p14="http://schemas.microsoft.com/office/powerpoint/2010/main" val="149012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10/28/25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8395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C2E8-81F4-15D7-1CF4-2CF87653762A}"/>
              </a:ext>
            </a:extLst>
          </p:cNvPr>
          <p:cNvSpPr>
            <a:spLocks noGrp="1"/>
          </p:cNvSpPr>
          <p:nvPr>
            <p:ph type="ctrTitle"/>
          </p:nvPr>
        </p:nvSpPr>
        <p:spPr>
          <a:xfrm>
            <a:off x="1459027" y="307971"/>
            <a:ext cx="7766936" cy="1096900"/>
          </a:xfrm>
        </p:spPr>
        <p:txBody>
          <a:bodyPr/>
          <a:lstStyle/>
          <a:p>
            <a:r>
              <a:rPr lang="lv-LV" sz="6000" b="1" dirty="0">
                <a:solidFill>
                  <a:schemeClr val="accent2">
                    <a:lumMod val="75000"/>
                  </a:schemeClr>
                </a:solidFill>
              </a:rPr>
              <a:t>Elpo vienā ritmā!</a:t>
            </a:r>
          </a:p>
        </p:txBody>
      </p:sp>
      <p:sp>
        <p:nvSpPr>
          <p:cNvPr id="3" name="Subtitle 2">
            <a:extLst>
              <a:ext uri="{FF2B5EF4-FFF2-40B4-BE49-F238E27FC236}">
                <a16:creationId xmlns:a16="http://schemas.microsoft.com/office/drawing/2014/main" id="{4E73E1CD-C4AD-6C3B-5AD4-9F990F1F08E3}"/>
              </a:ext>
            </a:extLst>
          </p:cNvPr>
          <p:cNvSpPr>
            <a:spLocks noGrp="1"/>
          </p:cNvSpPr>
          <p:nvPr>
            <p:ph type="subTitle" idx="1"/>
          </p:nvPr>
        </p:nvSpPr>
        <p:spPr>
          <a:xfrm>
            <a:off x="3576247" y="1368306"/>
            <a:ext cx="5278045" cy="1096899"/>
          </a:xfrm>
        </p:spPr>
        <p:txBody>
          <a:bodyPr>
            <a:normAutofit/>
          </a:bodyPr>
          <a:lstStyle/>
          <a:p>
            <a:r>
              <a:rPr lang="lv-LV" sz="2400" dirty="0">
                <a:solidFill>
                  <a:schemeClr val="tx1"/>
                </a:solidFill>
              </a:rPr>
              <a:t>Pulmonālās hipertensijas biedrības NVO fonda projekts 2025.gadā</a:t>
            </a:r>
          </a:p>
        </p:txBody>
      </p:sp>
      <p:pic>
        <p:nvPicPr>
          <p:cNvPr id="5" name="Picture 4" descr="A logo of a company&#10;&#10;AI-generated content may be incorrect.">
            <a:extLst>
              <a:ext uri="{FF2B5EF4-FFF2-40B4-BE49-F238E27FC236}">
                <a16:creationId xmlns:a16="http://schemas.microsoft.com/office/drawing/2014/main" id="{C5FCE2F4-EC80-F07A-5C86-DD33E6E21E38}"/>
              </a:ext>
            </a:extLst>
          </p:cNvPr>
          <p:cNvPicPr>
            <a:picLocks noChangeAspect="1"/>
          </p:cNvPicPr>
          <p:nvPr/>
        </p:nvPicPr>
        <p:blipFill>
          <a:blip r:embed="rId2"/>
          <a:stretch>
            <a:fillRect/>
          </a:stretch>
        </p:blipFill>
        <p:spPr>
          <a:xfrm>
            <a:off x="4032147" y="2567605"/>
            <a:ext cx="2358093" cy="2358093"/>
          </a:xfrm>
          <a:prstGeom prst="rect">
            <a:avLst/>
          </a:prstGeom>
        </p:spPr>
      </p:pic>
      <p:pic>
        <p:nvPicPr>
          <p:cNvPr id="7" name="Picture 6" descr="A logo with text overlay&#10;&#10;AI-generated content may be incorrect.">
            <a:extLst>
              <a:ext uri="{FF2B5EF4-FFF2-40B4-BE49-F238E27FC236}">
                <a16:creationId xmlns:a16="http://schemas.microsoft.com/office/drawing/2014/main" id="{6E07F3DF-1A36-8093-5251-45477FAEF234}"/>
              </a:ext>
            </a:extLst>
          </p:cNvPr>
          <p:cNvPicPr>
            <a:picLocks noChangeAspect="1"/>
          </p:cNvPicPr>
          <p:nvPr/>
        </p:nvPicPr>
        <p:blipFill>
          <a:blip r:embed="rId3"/>
          <a:stretch>
            <a:fillRect/>
          </a:stretch>
        </p:blipFill>
        <p:spPr>
          <a:xfrm>
            <a:off x="6764837" y="2651790"/>
            <a:ext cx="2573949" cy="2573949"/>
          </a:xfrm>
          <a:prstGeom prst="rect">
            <a:avLst/>
          </a:prstGeom>
        </p:spPr>
      </p:pic>
      <p:sp>
        <p:nvSpPr>
          <p:cNvPr id="8" name="Subtitle 2">
            <a:extLst>
              <a:ext uri="{FF2B5EF4-FFF2-40B4-BE49-F238E27FC236}">
                <a16:creationId xmlns:a16="http://schemas.microsoft.com/office/drawing/2014/main" id="{5204BF60-2F32-1B34-0F10-0E1D921801B6}"/>
              </a:ext>
            </a:extLst>
          </p:cNvPr>
          <p:cNvSpPr txBox="1">
            <a:spLocks/>
          </p:cNvSpPr>
          <p:nvPr/>
        </p:nvSpPr>
        <p:spPr>
          <a:xfrm>
            <a:off x="1192697" y="5112283"/>
            <a:ext cx="8146090" cy="68019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Šo projektu finansiāli atbalsta Sabiedrības integrācijas fonds no Latvijas valsts budžeta līdzekļiem programmas NVO fonds ietvaros.</a:t>
            </a:r>
          </a:p>
          <a:p>
            <a:pPr algn="l"/>
            <a:endParaRPr lang="lv-LV" dirty="0">
              <a:solidFill>
                <a:schemeClr val="tx1"/>
              </a:solidFill>
            </a:endParaRPr>
          </a:p>
        </p:txBody>
      </p:sp>
      <p:sp>
        <p:nvSpPr>
          <p:cNvPr id="9" name="Subtitle 2">
            <a:extLst>
              <a:ext uri="{FF2B5EF4-FFF2-40B4-BE49-F238E27FC236}">
                <a16:creationId xmlns:a16="http://schemas.microsoft.com/office/drawing/2014/main" id="{D941D494-0A74-2E10-2110-58C01B5F4B5B}"/>
              </a:ext>
            </a:extLst>
          </p:cNvPr>
          <p:cNvSpPr txBox="1">
            <a:spLocks/>
          </p:cNvSpPr>
          <p:nvPr/>
        </p:nvSpPr>
        <p:spPr>
          <a:xfrm>
            <a:off x="2255960" y="5792476"/>
            <a:ext cx="7117863" cy="68019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lv-LV"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2025.</a:t>
            </a:r>
          </a:p>
          <a:p>
            <a:pPr algn="l"/>
            <a:endParaRPr lang="lv-LV" sz="2000" dirty="0">
              <a:solidFill>
                <a:schemeClr val="tx1"/>
              </a:solidFill>
            </a:endParaRPr>
          </a:p>
        </p:txBody>
      </p:sp>
    </p:spTree>
    <p:extLst>
      <p:ext uri="{BB962C8B-B14F-4D97-AF65-F5344CB8AC3E}">
        <p14:creationId xmlns:p14="http://schemas.microsoft.com/office/powerpoint/2010/main" val="18729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6AAE-586A-1033-4884-633D3E2E0668}"/>
              </a:ext>
            </a:extLst>
          </p:cNvPr>
          <p:cNvSpPr>
            <a:spLocks noGrp="1"/>
          </p:cNvSpPr>
          <p:nvPr>
            <p:ph type="ctrTitle"/>
          </p:nvPr>
        </p:nvSpPr>
        <p:spPr>
          <a:xfrm>
            <a:off x="1215520" y="220954"/>
            <a:ext cx="7766936" cy="810975"/>
          </a:xfrm>
        </p:spPr>
        <p:txBody>
          <a:bodyPr/>
          <a:lstStyle/>
          <a:p>
            <a:r>
              <a:rPr lang="en-US" dirty="0" err="1">
                <a:solidFill>
                  <a:schemeClr val="accent2">
                    <a:lumMod val="75000"/>
                  </a:schemeClr>
                </a:solidFill>
              </a:rPr>
              <a:t>Elpo</a:t>
            </a:r>
            <a:r>
              <a:rPr lang="en-US" dirty="0">
                <a:solidFill>
                  <a:schemeClr val="accent2">
                    <a:lumMod val="75000"/>
                  </a:schemeClr>
                </a:solidFill>
              </a:rPr>
              <a:t> </a:t>
            </a:r>
            <a:r>
              <a:rPr lang="en-US" dirty="0" err="1">
                <a:solidFill>
                  <a:schemeClr val="accent2">
                    <a:lumMod val="75000"/>
                  </a:schemeClr>
                </a:solidFill>
              </a:rPr>
              <a:t>vienā</a:t>
            </a:r>
            <a:r>
              <a:rPr lang="en-US" dirty="0">
                <a:solidFill>
                  <a:schemeClr val="accent2">
                    <a:lumMod val="75000"/>
                  </a:schemeClr>
                </a:solidFill>
              </a:rPr>
              <a:t> </a:t>
            </a:r>
            <a:r>
              <a:rPr lang="en-US" dirty="0" err="1">
                <a:solidFill>
                  <a:schemeClr val="accent2">
                    <a:lumMod val="75000"/>
                  </a:schemeClr>
                </a:solidFill>
              </a:rPr>
              <a:t>ritmā</a:t>
            </a:r>
            <a:r>
              <a:rPr lang="en-US" dirty="0">
                <a:solidFill>
                  <a:schemeClr val="accent2">
                    <a:lumMod val="75000"/>
                  </a:schemeClr>
                </a:solidFill>
              </a:rPr>
              <a:t>!</a:t>
            </a:r>
          </a:p>
        </p:txBody>
      </p:sp>
      <p:sp>
        <p:nvSpPr>
          <p:cNvPr id="4" name="TextBox 3">
            <a:extLst>
              <a:ext uri="{FF2B5EF4-FFF2-40B4-BE49-F238E27FC236}">
                <a16:creationId xmlns:a16="http://schemas.microsoft.com/office/drawing/2014/main" id="{5312AA8B-74D4-F003-C70F-8DF496FDFCD3}"/>
              </a:ext>
            </a:extLst>
          </p:cNvPr>
          <p:cNvSpPr txBox="1"/>
          <p:nvPr/>
        </p:nvSpPr>
        <p:spPr>
          <a:xfrm>
            <a:off x="881269" y="1031929"/>
            <a:ext cx="9667461" cy="1938992"/>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Tā </a:t>
            </a:r>
            <a:r>
              <a:rPr lang="en-US" sz="2000" b="1" dirty="0" err="1">
                <a:latin typeface="Open Sans" panose="020B0606030504020204" pitchFamily="34" charset="0"/>
                <a:ea typeface="Open Sans" panose="020B0606030504020204" pitchFamily="34" charset="0"/>
                <a:cs typeface="Open Sans" panose="020B0606030504020204" pitchFamily="34" charset="0"/>
              </a:rPr>
              <a:t>mērķis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r>
              <a:rPr lang="lv-LV" sz="2000" dirty="0">
                <a:latin typeface="Open Sans" panose="020B0606030504020204" pitchFamily="34" charset="0"/>
                <a:ea typeface="Open Sans" panose="020B0606030504020204" pitchFamily="34" charset="0"/>
                <a:cs typeface="Open Sans" panose="020B0606030504020204" pitchFamily="34" charset="0"/>
              </a:rPr>
              <a:t>iesaistīt vismaz 60 pulmonālās hipertensijas pacientus un viņu tuviniekus sabiedriskajās aktivitātēs, veicināt cilvēktiesību ievērošanu kopumā 350 Latvijas pulmonālās hipertensijas pacientiem, uzlabot un attīstīt Pulmonālās hipertensijas biedrības ilgtspēju, izveidojot organizācijas stratēģiju un darbības plānu vismaz 3 gadiem.</a:t>
            </a:r>
          </a:p>
        </p:txBody>
      </p:sp>
      <p:sp>
        <p:nvSpPr>
          <p:cNvPr id="5" name="TextBox 4">
            <a:extLst>
              <a:ext uri="{FF2B5EF4-FFF2-40B4-BE49-F238E27FC236}">
                <a16:creationId xmlns:a16="http://schemas.microsoft.com/office/drawing/2014/main" id="{7D9CA120-17C9-C03B-4B3C-6F9DA013F5EC}"/>
              </a:ext>
            </a:extLst>
          </p:cNvPr>
          <p:cNvSpPr txBox="1"/>
          <p:nvPr/>
        </p:nvSpPr>
        <p:spPr>
          <a:xfrm>
            <a:off x="629478" y="2970921"/>
            <a:ext cx="10899913" cy="3477875"/>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Kam </a:t>
            </a:r>
            <a:r>
              <a:rPr lang="en-US" sz="2000" b="1" dirty="0" err="1">
                <a:latin typeface="Open Sans" panose="020B0606030504020204" pitchFamily="34" charset="0"/>
                <a:ea typeface="Open Sans" panose="020B0606030504020204" pitchFamily="34" charset="0"/>
                <a:cs typeface="Open Sans" panose="020B0606030504020204" pitchFamily="34" charset="0"/>
              </a:rPr>
              <a:t>projekts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paredzēts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mērķa</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b="1" dirty="0" err="1">
                <a:latin typeface="Open Sans" panose="020B0606030504020204" pitchFamily="34" charset="0"/>
                <a:ea typeface="Open Sans" panose="020B0606030504020204" pitchFamily="34" charset="0"/>
                <a:cs typeface="Open Sans" panose="020B0606030504020204" pitchFamily="34" charset="0"/>
              </a:rPr>
              <a:t>grupas</a:t>
            </a:r>
            <a:r>
              <a:rPr lang="en-US" sz="2000" b="1" dirty="0">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Wingdings" pitchFamily="2" charset="2"/>
              <a:buChar char="Ø"/>
            </a:pPr>
            <a:r>
              <a:rPr lang="lv-LV" sz="2000" dirty="0">
                <a:latin typeface="Open Sans" panose="020B0606030504020204" pitchFamily="34" charset="0"/>
                <a:ea typeface="Open Sans" panose="020B0606030504020204" pitchFamily="34" charset="0"/>
                <a:cs typeface="Open Sans" panose="020B0606030504020204" pitchFamily="34" charset="0"/>
              </a:rPr>
              <a:t>pulmonālās hipertensijas pacienti Latvijā (balstoties uz SPKC statistiku 2025.gadā -353);</a:t>
            </a:r>
          </a:p>
          <a:p>
            <a:pPr marL="342900" indent="-342900">
              <a:buFont typeface="Wingdings" pitchFamily="2" charset="2"/>
              <a:buChar char="Ø"/>
            </a:pPr>
            <a:r>
              <a:rPr lang="lv-LV" sz="2000" dirty="0">
                <a:latin typeface="Open Sans" panose="020B0606030504020204" pitchFamily="34" charset="0"/>
                <a:ea typeface="Open Sans" panose="020B0606030504020204" pitchFamily="34" charset="0"/>
                <a:cs typeface="Open Sans" panose="020B0606030504020204" pitchFamily="34" charset="0"/>
              </a:rPr>
              <a:t>darbiniekiem un valdei (minimāls atlīdzības nodrošinājums, attīstības plāns);</a:t>
            </a:r>
          </a:p>
          <a:p>
            <a:pPr marL="342900" indent="-342900">
              <a:buFont typeface="Wingdings" pitchFamily="2" charset="2"/>
              <a:buChar char="Ø"/>
            </a:pPr>
            <a:r>
              <a:rPr lang="lv-LV" sz="2000" dirty="0">
                <a:latin typeface="Open Sans" panose="020B0606030504020204" pitchFamily="34" charset="0"/>
                <a:ea typeface="Open Sans" panose="020B0606030504020204" pitchFamily="34" charset="0"/>
                <a:cs typeface="Open Sans" panose="020B0606030504020204" pitchFamily="34" charset="0"/>
              </a:rPr>
              <a:t>brīvprātīgajiem, kas iesaistījās pasākumos un biedrības darbā;</a:t>
            </a:r>
          </a:p>
          <a:p>
            <a:pPr marL="342900" indent="-342900">
              <a:buFont typeface="Wingdings" pitchFamily="2" charset="2"/>
              <a:buChar char="Ø"/>
            </a:pPr>
            <a:r>
              <a:rPr lang="lv-LV" sz="2000" dirty="0">
                <a:latin typeface="Open Sans" panose="020B0606030504020204" pitchFamily="34" charset="0"/>
                <a:ea typeface="Open Sans" panose="020B0606030504020204" pitchFamily="34" charset="0"/>
                <a:cs typeface="Open Sans" panose="020B0606030504020204" pitchFamily="34" charset="0"/>
              </a:rPr>
              <a:t>Skābekļa festivāla dalībnieki (cilvēki ar invaliditāti, seniori, no biedrības biedriem tajā piedalījās biedri, kas bija brīvprātīgie šajā pasākumā);</a:t>
            </a:r>
          </a:p>
          <a:p>
            <a:pPr marL="342900" indent="-342900">
              <a:buFont typeface="Wingdings" pitchFamily="2" charset="2"/>
              <a:buChar char="Ø"/>
            </a:pPr>
            <a:r>
              <a:rPr lang="lv-LV" sz="2000" dirty="0">
                <a:latin typeface="Open Sans" panose="020B0606030504020204" pitchFamily="34" charset="0"/>
                <a:ea typeface="Open Sans" panose="020B0606030504020204" pitchFamily="34" charset="0"/>
                <a:cs typeface="Open Sans" panose="020B0606030504020204" pitchFamily="34" charset="0"/>
              </a:rPr>
              <a:t>sadarbības partneri (Latvijas Pacientu organizāciju tīkls, Reto slimību alianse, PHA </a:t>
            </a:r>
            <a:r>
              <a:rPr lang="lv-LV" sz="2000" dirty="0" err="1">
                <a:latin typeface="Open Sans" panose="020B0606030504020204" pitchFamily="34" charset="0"/>
                <a:ea typeface="Open Sans" panose="020B0606030504020204" pitchFamily="34" charset="0"/>
                <a:cs typeface="Open Sans" panose="020B0606030504020204" pitchFamily="34" charset="0"/>
              </a:rPr>
              <a:t>Europe</a:t>
            </a:r>
            <a:r>
              <a:rPr lang="lv-LV" sz="2000" dirty="0">
                <a:latin typeface="Open Sans" panose="020B0606030504020204" pitchFamily="34" charset="0"/>
                <a:ea typeface="Open Sans" panose="020B0606030504020204" pitchFamily="34" charset="0"/>
                <a:cs typeface="Open Sans" panose="020B0606030504020204" pitchFamily="34" charset="0"/>
              </a:rPr>
              <a:t>, Alliance </a:t>
            </a:r>
            <a:r>
              <a:rPr lang="lv-LV" sz="2000" dirty="0" err="1">
                <a:latin typeface="Open Sans" panose="020B0606030504020204" pitchFamily="34" charset="0"/>
                <a:ea typeface="Open Sans" panose="020B0606030504020204" pitchFamily="34" charset="0"/>
                <a:cs typeface="Open Sans" panose="020B0606030504020204" pitchFamily="34" charset="0"/>
              </a:rPr>
              <a:t>for</a:t>
            </a:r>
            <a:r>
              <a:rPr lang="lv-LV" sz="2000" dirty="0">
                <a:latin typeface="Open Sans" panose="020B0606030504020204" pitchFamily="34" charset="0"/>
                <a:ea typeface="Open Sans" panose="020B0606030504020204" pitchFamily="34" charset="0"/>
                <a:cs typeface="Open Sans" panose="020B0606030504020204" pitchFamily="34" charset="0"/>
              </a:rPr>
              <a:t> PH) valsts iestādes, lēmumu pieņēmēji (LR Saeimas Sociālo un darba lietu komisija, Veselības ministrija).</a:t>
            </a:r>
          </a:p>
          <a:p>
            <a:pPr marL="342900" indent="-342900">
              <a:buFont typeface="Wingdings" pitchFamily="2" charset="2"/>
              <a:buChar char="Ø"/>
            </a:pPr>
            <a:endParaRPr lang="lv-LV"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itchFamily="2" charset="2"/>
              <a:buChar char="Ø"/>
            </a:pPr>
            <a:endParaRPr lang="lv-LV"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02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68BA-D57C-63AD-DA83-AAF8C784BDEC}"/>
              </a:ext>
            </a:extLst>
          </p:cNvPr>
          <p:cNvSpPr>
            <a:spLocks noGrp="1"/>
          </p:cNvSpPr>
          <p:nvPr>
            <p:ph type="title"/>
          </p:nvPr>
        </p:nvSpPr>
        <p:spPr>
          <a:xfrm>
            <a:off x="929126" y="609599"/>
            <a:ext cx="8596668" cy="4333461"/>
          </a:xfrm>
        </p:spPr>
        <p:txBody>
          <a:bodyPr>
            <a:normAutofit fontScale="90000"/>
          </a:bodyPr>
          <a:lstStyle/>
          <a:p>
            <a:pPr algn="ctr"/>
            <a:r>
              <a:rPr lang="en-US" dirty="0" err="1">
                <a:solidFill>
                  <a:schemeClr val="accent2">
                    <a:lumMod val="75000"/>
                  </a:schemeClr>
                </a:solidFill>
              </a:rPr>
              <a:t>Projekta</a:t>
            </a:r>
            <a:r>
              <a:rPr lang="en-US" dirty="0">
                <a:solidFill>
                  <a:schemeClr val="accent2">
                    <a:lumMod val="75000"/>
                  </a:schemeClr>
                </a:solidFill>
              </a:rPr>
              <a:t> </a:t>
            </a:r>
            <a:r>
              <a:rPr lang="en-US" dirty="0" err="1">
                <a:solidFill>
                  <a:schemeClr val="accent2">
                    <a:lumMod val="75000"/>
                  </a:schemeClr>
                </a:solidFill>
              </a:rPr>
              <a:t>ilgums</a:t>
            </a:r>
            <a:r>
              <a:rPr lang="en-US" dirty="0">
                <a:solidFill>
                  <a:schemeClr val="accent2">
                    <a:lumMod val="75000"/>
                  </a:schemeClr>
                </a:solidFill>
              </a:rPr>
              <a:t>: </a:t>
            </a:r>
            <a:br>
              <a:rPr lang="en-US" dirty="0">
                <a:solidFill>
                  <a:schemeClr val="accent2">
                    <a:lumMod val="75000"/>
                  </a:schemeClr>
                </a:solidFill>
              </a:rPr>
            </a:br>
            <a:r>
              <a:rPr lang="en-US" dirty="0">
                <a:solidFill>
                  <a:schemeClr val="accent2">
                    <a:lumMod val="75000"/>
                  </a:schemeClr>
                </a:solidFill>
              </a:rPr>
              <a:t>02.01.2025. – 31.10.2025.</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100% </a:t>
            </a:r>
            <a:r>
              <a:rPr lang="en-US" dirty="0" err="1">
                <a:solidFill>
                  <a:schemeClr val="accent2">
                    <a:lumMod val="75000"/>
                  </a:schemeClr>
                </a:solidFill>
              </a:rPr>
              <a:t>valsts</a:t>
            </a:r>
            <a:r>
              <a:rPr lang="en-US" dirty="0">
                <a:solidFill>
                  <a:schemeClr val="accent2">
                    <a:lumMod val="75000"/>
                  </a:schemeClr>
                </a:solidFill>
              </a:rPr>
              <a:t> </a:t>
            </a:r>
            <a:r>
              <a:rPr lang="en-US" dirty="0" err="1">
                <a:solidFill>
                  <a:schemeClr val="accent2">
                    <a:lumMod val="75000"/>
                  </a:schemeClr>
                </a:solidFill>
              </a:rPr>
              <a:t>finansējums</a:t>
            </a:r>
            <a:r>
              <a:rPr lang="en-US" dirty="0">
                <a:solidFill>
                  <a:schemeClr val="accent2">
                    <a:lumMod val="75000"/>
                  </a:schemeClr>
                </a:solidFill>
              </a:rPr>
              <a:t>:</a:t>
            </a:r>
            <a:br>
              <a:rPr lang="en-US" dirty="0">
                <a:solidFill>
                  <a:schemeClr val="accent2">
                    <a:lumMod val="75000"/>
                  </a:schemeClr>
                </a:solidFill>
              </a:rPr>
            </a:br>
            <a:r>
              <a:rPr lang="en-US" dirty="0">
                <a:solidFill>
                  <a:schemeClr val="accent2">
                    <a:lumMod val="75000"/>
                  </a:schemeClr>
                </a:solidFill>
              </a:rPr>
              <a:t>13 000 EUR</a:t>
            </a:r>
            <a:br>
              <a:rPr lang="en-US" dirty="0">
                <a:solidFill>
                  <a:schemeClr val="accent2">
                    <a:lumMod val="75000"/>
                  </a:schemeClr>
                </a:solidFill>
              </a:rPr>
            </a:br>
            <a:br>
              <a:rPr lang="en-US" dirty="0">
                <a:solidFill>
                  <a:schemeClr val="accent2">
                    <a:lumMod val="75000"/>
                  </a:schemeClr>
                </a:solidFill>
              </a:rPr>
            </a:br>
            <a:r>
              <a:rPr lang="en-US" dirty="0">
                <a:solidFill>
                  <a:schemeClr val="accent2">
                    <a:lumMod val="75000"/>
                  </a:schemeClr>
                </a:solidFill>
              </a:rPr>
              <a:t>(PHB </a:t>
            </a:r>
            <a:r>
              <a:rPr lang="en-US" dirty="0" err="1">
                <a:solidFill>
                  <a:schemeClr val="accent2">
                    <a:lumMod val="75000"/>
                  </a:schemeClr>
                </a:solidFill>
              </a:rPr>
              <a:t>iemaksā</a:t>
            </a:r>
            <a:r>
              <a:rPr lang="en-US" dirty="0">
                <a:solidFill>
                  <a:schemeClr val="accent2">
                    <a:lumMod val="75000"/>
                  </a:schemeClr>
                </a:solidFill>
              </a:rPr>
              <a:t> 10% </a:t>
            </a:r>
            <a:r>
              <a:rPr lang="en-US" dirty="0" err="1">
                <a:solidFill>
                  <a:schemeClr val="accent2">
                    <a:lumMod val="75000"/>
                  </a:schemeClr>
                </a:solidFill>
              </a:rPr>
              <a:t>priekšapmaksu</a:t>
            </a:r>
            <a:r>
              <a:rPr lang="en-US" dirty="0">
                <a:solidFill>
                  <a:schemeClr val="accent2">
                    <a:lumMod val="75000"/>
                  </a:schemeClr>
                </a:solidFill>
              </a:rPr>
              <a:t>, </a:t>
            </a:r>
            <a:r>
              <a:rPr lang="en-US" dirty="0" err="1">
                <a:solidFill>
                  <a:schemeClr val="accent2">
                    <a:lumMod val="75000"/>
                  </a:schemeClr>
                </a:solidFill>
              </a:rPr>
              <a:t>kamēr</a:t>
            </a:r>
            <a:r>
              <a:rPr lang="en-US" dirty="0">
                <a:solidFill>
                  <a:schemeClr val="accent2">
                    <a:lumMod val="75000"/>
                  </a:schemeClr>
                </a:solidFill>
              </a:rPr>
              <a:t> nav </a:t>
            </a:r>
            <a:r>
              <a:rPr lang="en-US" dirty="0" err="1">
                <a:solidFill>
                  <a:schemeClr val="accent2">
                    <a:lumMod val="75000"/>
                  </a:schemeClr>
                </a:solidFill>
              </a:rPr>
              <a:t>apstiprināta</a:t>
            </a:r>
            <a:r>
              <a:rPr lang="en-US" dirty="0">
                <a:solidFill>
                  <a:schemeClr val="accent2">
                    <a:lumMod val="75000"/>
                  </a:schemeClr>
                </a:solidFill>
              </a:rPr>
              <a:t> </a:t>
            </a:r>
            <a:r>
              <a:rPr lang="en-US" dirty="0" err="1">
                <a:solidFill>
                  <a:schemeClr val="accent2">
                    <a:lumMod val="75000"/>
                  </a:schemeClr>
                </a:solidFill>
              </a:rPr>
              <a:t>projekta</a:t>
            </a:r>
            <a:r>
              <a:rPr lang="en-US" dirty="0">
                <a:solidFill>
                  <a:schemeClr val="accent2">
                    <a:lumMod val="75000"/>
                  </a:schemeClr>
                </a:solidFill>
              </a:rPr>
              <a:t> </a:t>
            </a:r>
            <a:r>
              <a:rPr lang="en-US" dirty="0" err="1">
                <a:solidFill>
                  <a:schemeClr val="accent2">
                    <a:lumMod val="75000"/>
                  </a:schemeClr>
                </a:solidFill>
              </a:rPr>
              <a:t>noslēguma</a:t>
            </a:r>
            <a:r>
              <a:rPr lang="en-US" dirty="0">
                <a:solidFill>
                  <a:schemeClr val="accent2">
                    <a:lumMod val="75000"/>
                  </a:schemeClr>
                </a:solidFill>
              </a:rPr>
              <a:t> </a:t>
            </a:r>
            <a:r>
              <a:rPr lang="en-US" dirty="0" err="1">
                <a:solidFill>
                  <a:schemeClr val="accent2">
                    <a:lumMod val="75000"/>
                  </a:schemeClr>
                </a:solidFill>
              </a:rPr>
              <a:t>atskaite</a:t>
            </a:r>
            <a:r>
              <a:rPr lang="en-US" dirty="0">
                <a:solidFill>
                  <a:schemeClr val="accent2">
                    <a:lumMod val="75000"/>
                  </a:schemeClr>
                </a:solidFill>
              </a:rPr>
              <a:t>).</a:t>
            </a:r>
            <a:br>
              <a:rPr lang="en-US" dirty="0">
                <a:solidFill>
                  <a:schemeClr val="accent2">
                    <a:lumMod val="75000"/>
                  </a:schemeClr>
                </a:solidFill>
              </a:rPr>
            </a:br>
            <a:endParaRPr lang="en-US" dirty="0">
              <a:solidFill>
                <a:schemeClr val="accent2">
                  <a:lumMod val="75000"/>
                </a:schemeClr>
              </a:solidFill>
            </a:endParaRPr>
          </a:p>
        </p:txBody>
      </p:sp>
      <p:pic>
        <p:nvPicPr>
          <p:cNvPr id="4" name="Graphic 3" descr="Arrow circle with solid fill">
            <a:extLst>
              <a:ext uri="{FF2B5EF4-FFF2-40B4-BE49-F238E27FC236}">
                <a16:creationId xmlns:a16="http://schemas.microsoft.com/office/drawing/2014/main" id="{C60CC608-55A8-7DD8-4AFF-9855293116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53338" y="4721087"/>
            <a:ext cx="2136913" cy="2136913"/>
          </a:xfrm>
          <a:prstGeom prst="rect">
            <a:avLst/>
          </a:prstGeom>
        </p:spPr>
      </p:pic>
    </p:spTree>
    <p:extLst>
      <p:ext uri="{BB962C8B-B14F-4D97-AF65-F5344CB8AC3E}">
        <p14:creationId xmlns:p14="http://schemas.microsoft.com/office/powerpoint/2010/main" val="22455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0A01-0094-7949-737B-9C8E035A4A86}"/>
              </a:ext>
            </a:extLst>
          </p:cNvPr>
          <p:cNvSpPr>
            <a:spLocks noGrp="1"/>
          </p:cNvSpPr>
          <p:nvPr>
            <p:ph type="title"/>
          </p:nvPr>
        </p:nvSpPr>
        <p:spPr>
          <a:xfrm>
            <a:off x="677334" y="331304"/>
            <a:ext cx="8596668" cy="636104"/>
          </a:xfrm>
        </p:spPr>
        <p:txBody>
          <a:bodyPr>
            <a:noAutofit/>
          </a:bodyPr>
          <a:lstStyle/>
          <a:p>
            <a:r>
              <a:rPr lang="lv-LV" dirty="0">
                <a:solidFill>
                  <a:schemeClr val="accent2">
                    <a:lumMod val="75000"/>
                  </a:schemeClr>
                </a:solidFill>
              </a:rPr>
              <a:t>Projekta aktivitātes</a:t>
            </a:r>
          </a:p>
        </p:txBody>
      </p:sp>
      <p:sp>
        <p:nvSpPr>
          <p:cNvPr id="3" name="Content Placeholder 2">
            <a:extLst>
              <a:ext uri="{FF2B5EF4-FFF2-40B4-BE49-F238E27FC236}">
                <a16:creationId xmlns:a16="http://schemas.microsoft.com/office/drawing/2014/main" id="{BA003CE6-D99F-C048-61E1-8DBC63235B18}"/>
              </a:ext>
            </a:extLst>
          </p:cNvPr>
          <p:cNvSpPr>
            <a:spLocks noGrp="1"/>
          </p:cNvSpPr>
          <p:nvPr>
            <p:ph sz="half" idx="1"/>
          </p:nvPr>
        </p:nvSpPr>
        <p:spPr>
          <a:xfrm>
            <a:off x="109670" y="2469518"/>
            <a:ext cx="4184035" cy="959482"/>
          </a:xfrm>
        </p:spPr>
        <p:txBody>
          <a:bodyPr>
            <a:normAutofit/>
          </a:bodyPr>
          <a:lstStyle/>
          <a:p>
            <a:r>
              <a:rPr lang="lv-LV" sz="2000" b="1" dirty="0">
                <a:latin typeface="Open Sans" panose="020B0606030504020204" pitchFamily="34" charset="0"/>
                <a:ea typeface="Open Sans" panose="020B0606030504020204" pitchFamily="34" charset="0"/>
                <a:cs typeface="Open Sans" panose="020B0606030504020204" pitchFamily="34" charset="0"/>
              </a:rPr>
              <a:t>1.Biedrības darbības un attīstības nodrošināšana</a:t>
            </a:r>
          </a:p>
        </p:txBody>
      </p:sp>
      <p:sp>
        <p:nvSpPr>
          <p:cNvPr id="4" name="Content Placeholder 3">
            <a:extLst>
              <a:ext uri="{FF2B5EF4-FFF2-40B4-BE49-F238E27FC236}">
                <a16:creationId xmlns:a16="http://schemas.microsoft.com/office/drawing/2014/main" id="{D1B8FF06-868F-7102-ABDD-B4852D0F4551}"/>
              </a:ext>
            </a:extLst>
          </p:cNvPr>
          <p:cNvSpPr>
            <a:spLocks noGrp="1"/>
          </p:cNvSpPr>
          <p:nvPr>
            <p:ph sz="half" idx="2"/>
          </p:nvPr>
        </p:nvSpPr>
        <p:spPr>
          <a:xfrm>
            <a:off x="3750365" y="1067285"/>
            <a:ext cx="6639339" cy="5591932"/>
          </a:xfrm>
        </p:spPr>
        <p:txBody>
          <a:bodyPr/>
          <a:lstStyle/>
          <a:p>
            <a:pPr marL="0" indent="0">
              <a:buNone/>
            </a:pPr>
            <a:r>
              <a:rPr lang="lv-LV" b="1" u="sng" dirty="0">
                <a:latin typeface="Open Sans" panose="020B0606030504020204" pitchFamily="34" charset="0"/>
                <a:ea typeface="Open Sans" panose="020B0606030504020204" pitchFamily="34" charset="0"/>
                <a:cs typeface="Open Sans" panose="020B0606030504020204" pitchFamily="34" charset="0"/>
              </a:rPr>
              <a:t>Rezultāti: </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Daļēja biroja izmaksu segšana – kancelejas preces, biedrības mobilā tālruņa mēneša maksa 10 mēnešus.</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Administratīvā darba daļēja apmaksa – grāmatvedības pakalpojums, atskaites, dokumentācija.</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Projektu izstrāde un ziedotāju piesaiste: 2 izstrādāti un iesniegti projekti (viens noraidīts, otrs – norit konkurss) un sagatavotas 6 ziedojumu vēstules, 6 ziedojumu e-pasti, </a:t>
            </a: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kopumā 2025.gadā piesaistīti līdzekļi 11 050 EUR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un “Mēness aptieku” tīkla dāvanas brīvprātīgajiem.</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Notika stratēģijas izstrādes seminārs un ekskursija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Dauderos</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Rīgā 16.08.2025.</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Izstrādāta PHB Stratēģija 2026. - 2028.</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Izveidots PHB darbības plāns 2026. </a:t>
            </a:r>
            <a:r>
              <a:rPr lang="lv-LV">
                <a:solidFill>
                  <a:schemeClr val="tx1"/>
                </a:solidFill>
                <a:latin typeface="Open Sans" panose="020B0606030504020204" pitchFamily="34" charset="0"/>
                <a:ea typeface="Open Sans" panose="020B0606030504020204" pitchFamily="34" charset="0"/>
                <a:cs typeface="Open Sans" panose="020B0606030504020204" pitchFamily="34" charset="0"/>
              </a:rPr>
              <a:t>- 2028</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Noticis projekta noslēguma seminārs 28.10.2025.</a:t>
            </a:r>
          </a:p>
          <a:p>
            <a:endParaRPr lang="lv-LV" dirty="0">
              <a:latin typeface="Open Sans" panose="020B0606030504020204" pitchFamily="34" charset="0"/>
              <a:ea typeface="Open Sans" panose="020B0606030504020204" pitchFamily="34" charset="0"/>
              <a:cs typeface="Open Sans" panose="020B0606030504020204" pitchFamily="34" charset="0"/>
            </a:endParaRPr>
          </a:p>
          <a:p>
            <a:endParaRPr lang="lv-LV" dirty="0"/>
          </a:p>
        </p:txBody>
      </p:sp>
      <p:pic>
        <p:nvPicPr>
          <p:cNvPr id="6" name="Graphic 5" descr="Alterations &amp; Tailoring outline">
            <a:extLst>
              <a:ext uri="{FF2B5EF4-FFF2-40B4-BE49-F238E27FC236}">
                <a16:creationId xmlns:a16="http://schemas.microsoft.com/office/drawing/2014/main" id="{620DBC28-53FC-025D-4E9E-D6E9CA99AD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644" y="4192203"/>
            <a:ext cx="1555304" cy="1555304"/>
          </a:xfrm>
          <a:prstGeom prst="rect">
            <a:avLst/>
          </a:prstGeom>
        </p:spPr>
      </p:pic>
    </p:spTree>
    <p:extLst>
      <p:ext uri="{BB962C8B-B14F-4D97-AF65-F5344CB8AC3E}">
        <p14:creationId xmlns:p14="http://schemas.microsoft.com/office/powerpoint/2010/main" val="101898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1350-5085-DFCB-3A5C-648FD0B83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BC86A-BFFB-E5FA-C57A-9D09D4087B83}"/>
              </a:ext>
            </a:extLst>
          </p:cNvPr>
          <p:cNvSpPr>
            <a:spLocks noGrp="1"/>
          </p:cNvSpPr>
          <p:nvPr>
            <p:ph type="title"/>
          </p:nvPr>
        </p:nvSpPr>
        <p:spPr>
          <a:xfrm>
            <a:off x="677334" y="331304"/>
            <a:ext cx="8596668" cy="636104"/>
          </a:xfrm>
        </p:spPr>
        <p:txBody>
          <a:bodyPr>
            <a:noAutofit/>
          </a:bodyPr>
          <a:lstStyle/>
          <a:p>
            <a:r>
              <a:rPr lang="lv-LV" dirty="0">
                <a:solidFill>
                  <a:schemeClr val="accent2">
                    <a:lumMod val="75000"/>
                  </a:schemeClr>
                </a:solidFill>
              </a:rPr>
              <a:t>Projekta aktivitātes</a:t>
            </a:r>
          </a:p>
        </p:txBody>
      </p:sp>
      <p:sp>
        <p:nvSpPr>
          <p:cNvPr id="3" name="Content Placeholder 2">
            <a:extLst>
              <a:ext uri="{FF2B5EF4-FFF2-40B4-BE49-F238E27FC236}">
                <a16:creationId xmlns:a16="http://schemas.microsoft.com/office/drawing/2014/main" id="{40E0E6A8-EF36-DABE-EB7F-EF1958A6CD2A}"/>
              </a:ext>
            </a:extLst>
          </p:cNvPr>
          <p:cNvSpPr>
            <a:spLocks noGrp="1"/>
          </p:cNvSpPr>
          <p:nvPr>
            <p:ph sz="half" idx="1"/>
          </p:nvPr>
        </p:nvSpPr>
        <p:spPr>
          <a:xfrm>
            <a:off x="109670" y="2469518"/>
            <a:ext cx="4184035" cy="959482"/>
          </a:xfrm>
        </p:spPr>
        <p:txBody>
          <a:bodyPr>
            <a:normAutofit fontScale="92500" lnSpcReduction="10000"/>
          </a:bodyPr>
          <a:lstStyle/>
          <a:p>
            <a:r>
              <a:rPr lang="lv-LV" sz="2400" b="1" dirty="0">
                <a:latin typeface="Open Sans" panose="020B0606030504020204" pitchFamily="34" charset="0"/>
                <a:ea typeface="Open Sans" panose="020B0606030504020204" pitchFamily="34" charset="0"/>
                <a:cs typeface="Open Sans" panose="020B0606030504020204" pitchFamily="34" charset="0"/>
              </a:rPr>
              <a:t>2. Interešu </a:t>
            </a:r>
          </a:p>
          <a:p>
            <a:pPr marL="0" indent="0">
              <a:buNone/>
            </a:pPr>
            <a:r>
              <a:rPr lang="lv-LV" sz="2400" b="1" dirty="0">
                <a:latin typeface="Open Sans" panose="020B0606030504020204" pitchFamily="34" charset="0"/>
                <a:ea typeface="Open Sans" panose="020B0606030504020204" pitchFamily="34" charset="0"/>
                <a:cs typeface="Open Sans" panose="020B0606030504020204" pitchFamily="34" charset="0"/>
              </a:rPr>
              <a:t>       pārstāvība</a:t>
            </a:r>
          </a:p>
        </p:txBody>
      </p:sp>
      <p:sp>
        <p:nvSpPr>
          <p:cNvPr id="4" name="Content Placeholder 3">
            <a:extLst>
              <a:ext uri="{FF2B5EF4-FFF2-40B4-BE49-F238E27FC236}">
                <a16:creationId xmlns:a16="http://schemas.microsoft.com/office/drawing/2014/main" id="{EA364910-F46C-FD1B-BE19-EA5A485B4267}"/>
              </a:ext>
            </a:extLst>
          </p:cNvPr>
          <p:cNvSpPr>
            <a:spLocks noGrp="1"/>
          </p:cNvSpPr>
          <p:nvPr>
            <p:ph sz="half" idx="2"/>
          </p:nvPr>
        </p:nvSpPr>
        <p:spPr>
          <a:xfrm>
            <a:off x="2339009" y="967408"/>
            <a:ext cx="8289235" cy="6314176"/>
          </a:xfrm>
        </p:spPr>
        <p:txBody>
          <a:bodyPr>
            <a:noAutofit/>
          </a:bodyPr>
          <a:lstStyle/>
          <a:p>
            <a:pPr marL="0" indent="0">
              <a:buNone/>
            </a:pPr>
            <a:r>
              <a:rPr lang="lv-LV" b="1" u="sng" dirty="0">
                <a:latin typeface="Open Sans" panose="020B0606030504020204" pitchFamily="34" charset="0"/>
                <a:ea typeface="Open Sans" panose="020B0606030504020204" pitchFamily="34" charset="0"/>
                <a:cs typeface="Open Sans" panose="020B0606030504020204" pitchFamily="34" charset="0"/>
              </a:rPr>
              <a:t>Rezultāti: </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Normatīvo aktu monitorings.</a:t>
            </a:r>
          </a:p>
          <a:p>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Sociālo tīklu uzturēšana un sabiedrības informēšana (vairāk nekā 50 ieraksti ar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tēmturi</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#SIF_NVO Fonds), 4 raksti tīmekļa vietnē.</a:t>
            </a:r>
          </a:p>
          <a:p>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Izstrādāti un </a:t>
            </a:r>
            <a:r>
              <a:rPr lang="lv-LV" b="1">
                <a:solidFill>
                  <a:schemeClr val="tx1"/>
                </a:solidFill>
                <a:latin typeface="Open Sans" panose="020B0606030504020204" pitchFamily="34" charset="0"/>
                <a:ea typeface="Open Sans" panose="020B0606030504020204" pitchFamily="34" charset="0"/>
                <a:cs typeface="Open Sans" panose="020B0606030504020204" pitchFamily="34" charset="0"/>
              </a:rPr>
              <a:t>iesniegti 8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viedokļi, atzinumi, priekšlikumi. </a:t>
            </a:r>
          </a:p>
          <a:p>
            <a:pPr marL="0" indent="0">
              <a:buNone/>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T.sk. priekšlikumi par rehabilitāciju un fizioterapiju kā valsts apmaksātu mūsu pacientu grupai, lai to iekļautu Reto slimību plānā 2026-2027, par pneimonijas vakcīnu kā apmaksātu mūsu pacientu grupai, iesniegti atzinumi par normatīvo aktu grozījumiem (tēmas – zāļu izplatīšanas kārtība, invaliditātes sistēmas pilnveide pilngadīgām personām).</a:t>
            </a:r>
          </a:p>
          <a:p>
            <a:pPr>
              <a:buFont typeface="Wingdings" pitchFamily="2" charset="2"/>
              <a:buChar char="Ø"/>
            </a:pP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Apmeklētas 19 sēdes, sanāksmes, semināri</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t.sk. LR Saeimas Sociālo un darba lietu komisijā, LR Saeimas Sociālo un darba lietu komisijas Sabiedrības veselības apakškomisijā, LR Saeimas deputātu Reto slimību atbalstam darba grupa, LR Veselības ministrijas rīkotās sanāksmes, Zāļu valsts aģentūras Pacientu forums, PHA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Europe</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sanāksmes attālināti, valdes sēdes Latvijas Reto slimību aliansē, Alliance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for</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PH kopsapulce attālināti. </a:t>
            </a:r>
          </a:p>
          <a:p>
            <a:pPr>
              <a:buFont typeface="Wingdings" pitchFamily="2" charset="2"/>
              <a:buChar char="Ø"/>
            </a:pPr>
            <a:endParaRPr lang="lv-LV"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lv-LV" sz="2000" dirty="0">
              <a:latin typeface="Open Sans" panose="020B0606030504020204" pitchFamily="34" charset="0"/>
              <a:ea typeface="Open Sans" panose="020B0606030504020204" pitchFamily="34" charset="0"/>
              <a:cs typeface="Open Sans" panose="020B0606030504020204" pitchFamily="34" charset="0"/>
            </a:endParaRPr>
          </a:p>
          <a:p>
            <a:endParaRPr lang="lv-LV" sz="2000" dirty="0"/>
          </a:p>
        </p:txBody>
      </p:sp>
      <p:pic>
        <p:nvPicPr>
          <p:cNvPr id="6" name="Graphic 5" descr="Aspiration outline">
            <a:extLst>
              <a:ext uri="{FF2B5EF4-FFF2-40B4-BE49-F238E27FC236}">
                <a16:creationId xmlns:a16="http://schemas.microsoft.com/office/drawing/2014/main" id="{0706B05B-6E89-1233-AA4F-68F9A8858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72" y="4234070"/>
            <a:ext cx="1121222" cy="1121222"/>
          </a:xfrm>
          <a:prstGeom prst="rect">
            <a:avLst/>
          </a:prstGeom>
        </p:spPr>
      </p:pic>
    </p:spTree>
    <p:extLst>
      <p:ext uri="{BB962C8B-B14F-4D97-AF65-F5344CB8AC3E}">
        <p14:creationId xmlns:p14="http://schemas.microsoft.com/office/powerpoint/2010/main" val="45575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C594-569F-CDAF-6013-10E65F690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64557-9C4E-01E7-0FBC-860CECCC010C}"/>
              </a:ext>
            </a:extLst>
          </p:cNvPr>
          <p:cNvSpPr>
            <a:spLocks noGrp="1"/>
          </p:cNvSpPr>
          <p:nvPr>
            <p:ph type="title"/>
          </p:nvPr>
        </p:nvSpPr>
        <p:spPr>
          <a:xfrm>
            <a:off x="677334" y="331304"/>
            <a:ext cx="8596668" cy="636104"/>
          </a:xfrm>
        </p:spPr>
        <p:txBody>
          <a:bodyPr>
            <a:noAutofit/>
          </a:bodyPr>
          <a:lstStyle/>
          <a:p>
            <a:r>
              <a:rPr lang="lv-LV" dirty="0">
                <a:solidFill>
                  <a:schemeClr val="accent2">
                    <a:lumMod val="75000"/>
                  </a:schemeClr>
                </a:solidFill>
              </a:rPr>
              <a:t>Projekta aktivitātes</a:t>
            </a:r>
          </a:p>
        </p:txBody>
      </p:sp>
      <p:sp>
        <p:nvSpPr>
          <p:cNvPr id="4" name="Content Placeholder 3">
            <a:extLst>
              <a:ext uri="{FF2B5EF4-FFF2-40B4-BE49-F238E27FC236}">
                <a16:creationId xmlns:a16="http://schemas.microsoft.com/office/drawing/2014/main" id="{1DA243D9-5915-07B8-9A46-95D0B0F000DC}"/>
              </a:ext>
            </a:extLst>
          </p:cNvPr>
          <p:cNvSpPr>
            <a:spLocks noGrp="1"/>
          </p:cNvSpPr>
          <p:nvPr>
            <p:ph sz="half" idx="2"/>
          </p:nvPr>
        </p:nvSpPr>
        <p:spPr>
          <a:xfrm>
            <a:off x="2835966" y="1166313"/>
            <a:ext cx="8468138" cy="4074800"/>
          </a:xfrm>
        </p:spPr>
        <p:txBody>
          <a:bodyPr>
            <a:noAutofit/>
          </a:bodyPr>
          <a:lstStyle/>
          <a:p>
            <a:pPr marL="0" indent="0">
              <a:buNone/>
            </a:pPr>
            <a:r>
              <a:rPr lang="lv-LV" b="1" u="sng" dirty="0">
                <a:latin typeface="Open Sans" panose="020B0606030504020204" pitchFamily="34" charset="0"/>
                <a:ea typeface="Open Sans" panose="020B0606030504020204" pitchFamily="34" charset="0"/>
                <a:cs typeface="Open Sans" panose="020B0606030504020204" pitchFamily="34" charset="0"/>
              </a:rPr>
              <a:t>Rezultāti: </a:t>
            </a:r>
          </a:p>
          <a:p>
            <a:pPr>
              <a:buFont typeface="Wingdings" pitchFamily="2" charset="2"/>
              <a:buChar char="Ø"/>
            </a:pP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Sniegtas 38 konsultācijas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telefoniski,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Whatsapp</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klātienē.</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Veikts pētījums “Pulmonālās hipertensijas sociālie un emocionālie aspekti” un tā salīdzinājums ar tādu pašu 2019. gadā veikto pētījumu.</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Pētījuma rezultāti pilnā apjomā publicēti biedrības interneta vietnē.</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Sagatavota pētījuma kopsavilkuma drukātā versija izplatīšanai mūsu pasākumos.</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Rezultātu kopsavilkums nosūtīts LR Saeimas deputātiem un LR Veselības ministrijai.</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Preses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relīze</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par pētījuma rezultātiem un mūsu pacientu vajadzībām izsūtīta medijiem.</a:t>
            </a:r>
          </a:p>
          <a:p>
            <a:endParaRPr lang="lv-LV" dirty="0"/>
          </a:p>
        </p:txBody>
      </p:sp>
      <p:sp>
        <p:nvSpPr>
          <p:cNvPr id="5" name="Content Placeholder 2">
            <a:extLst>
              <a:ext uri="{FF2B5EF4-FFF2-40B4-BE49-F238E27FC236}">
                <a16:creationId xmlns:a16="http://schemas.microsoft.com/office/drawing/2014/main" id="{9C36AC80-4407-5031-F265-975BF827085A}"/>
              </a:ext>
            </a:extLst>
          </p:cNvPr>
          <p:cNvSpPr txBox="1">
            <a:spLocks/>
          </p:cNvSpPr>
          <p:nvPr/>
        </p:nvSpPr>
        <p:spPr>
          <a:xfrm>
            <a:off x="396858" y="2244231"/>
            <a:ext cx="3128221" cy="9594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lv-LV" sz="2400" b="1" dirty="0">
                <a:latin typeface="Open Sans" panose="020B0606030504020204" pitchFamily="34" charset="0"/>
                <a:ea typeface="Open Sans" panose="020B0606030504020204" pitchFamily="34" charset="0"/>
                <a:cs typeface="Open Sans" panose="020B0606030504020204" pitchFamily="34" charset="0"/>
              </a:rPr>
              <a:t>2. Interešu </a:t>
            </a:r>
          </a:p>
          <a:p>
            <a:pPr marL="0" indent="0">
              <a:buFont typeface="Wingdings 3" charset="2"/>
              <a:buNone/>
            </a:pPr>
            <a:r>
              <a:rPr lang="lv-LV" sz="2400" b="1" dirty="0">
                <a:latin typeface="Open Sans" panose="020B0606030504020204" pitchFamily="34" charset="0"/>
                <a:ea typeface="Open Sans" panose="020B0606030504020204" pitchFamily="34" charset="0"/>
                <a:cs typeface="Open Sans" panose="020B0606030504020204" pitchFamily="34" charset="0"/>
              </a:rPr>
              <a:t>       pārstāvība</a:t>
            </a:r>
          </a:p>
        </p:txBody>
      </p:sp>
      <p:pic>
        <p:nvPicPr>
          <p:cNvPr id="9" name="Graphic 8" descr="Bar chart with solid fill">
            <a:extLst>
              <a:ext uri="{FF2B5EF4-FFF2-40B4-BE49-F238E27FC236}">
                <a16:creationId xmlns:a16="http://schemas.microsoft.com/office/drawing/2014/main" id="{69BD1703-3668-73B1-BB0F-F404ADB2C3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568" y="4023336"/>
            <a:ext cx="914400" cy="914400"/>
          </a:xfrm>
          <a:prstGeom prst="rect">
            <a:avLst/>
          </a:prstGeom>
        </p:spPr>
      </p:pic>
    </p:spTree>
    <p:extLst>
      <p:ext uri="{BB962C8B-B14F-4D97-AF65-F5344CB8AC3E}">
        <p14:creationId xmlns:p14="http://schemas.microsoft.com/office/powerpoint/2010/main" val="311855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316EC-1572-F1C4-19DE-13ED71F6B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B482C-6BED-63D2-63E1-5862E5F8C322}"/>
              </a:ext>
            </a:extLst>
          </p:cNvPr>
          <p:cNvSpPr>
            <a:spLocks noGrp="1"/>
          </p:cNvSpPr>
          <p:nvPr>
            <p:ph type="title"/>
          </p:nvPr>
        </p:nvSpPr>
        <p:spPr>
          <a:xfrm>
            <a:off x="677334" y="331304"/>
            <a:ext cx="8596668" cy="636104"/>
          </a:xfrm>
        </p:spPr>
        <p:txBody>
          <a:bodyPr>
            <a:noAutofit/>
          </a:bodyPr>
          <a:lstStyle/>
          <a:p>
            <a:r>
              <a:rPr lang="lv-LV" dirty="0">
                <a:solidFill>
                  <a:schemeClr val="accent2">
                    <a:lumMod val="75000"/>
                  </a:schemeClr>
                </a:solidFill>
              </a:rPr>
              <a:t>Projekta aktivitātes</a:t>
            </a:r>
          </a:p>
        </p:txBody>
      </p:sp>
      <p:sp>
        <p:nvSpPr>
          <p:cNvPr id="3" name="Content Placeholder 2">
            <a:extLst>
              <a:ext uri="{FF2B5EF4-FFF2-40B4-BE49-F238E27FC236}">
                <a16:creationId xmlns:a16="http://schemas.microsoft.com/office/drawing/2014/main" id="{EE12452C-F4CE-3613-7E05-30E3C448F8DC}"/>
              </a:ext>
            </a:extLst>
          </p:cNvPr>
          <p:cNvSpPr>
            <a:spLocks noGrp="1"/>
          </p:cNvSpPr>
          <p:nvPr>
            <p:ph sz="half" idx="1"/>
          </p:nvPr>
        </p:nvSpPr>
        <p:spPr>
          <a:xfrm>
            <a:off x="466389" y="2787570"/>
            <a:ext cx="2554018" cy="959482"/>
          </a:xfrm>
        </p:spPr>
        <p:txBody>
          <a:bodyPr>
            <a:normAutofit fontScale="25000" lnSpcReduction="20000"/>
          </a:bodyPr>
          <a:lstStyle/>
          <a:p>
            <a:r>
              <a:rPr lang="lv-LV" sz="8800" b="1" dirty="0">
                <a:latin typeface="Open Sans" panose="020B0606030504020204" pitchFamily="34" charset="0"/>
                <a:ea typeface="Open Sans" panose="020B0606030504020204" pitchFamily="34" charset="0"/>
                <a:cs typeface="Open Sans" panose="020B0606030504020204" pitchFamily="34" charset="0"/>
              </a:rPr>
              <a:t>3. Skābekļa </a:t>
            </a:r>
          </a:p>
          <a:p>
            <a:pPr marL="0" indent="0">
              <a:buNone/>
            </a:pPr>
            <a:r>
              <a:rPr lang="lv-LV" sz="8800" b="1" dirty="0">
                <a:latin typeface="Open Sans" panose="020B0606030504020204" pitchFamily="34" charset="0"/>
                <a:ea typeface="Open Sans" panose="020B0606030504020204" pitchFamily="34" charset="0"/>
                <a:cs typeface="Open Sans" panose="020B0606030504020204" pitchFamily="34" charset="0"/>
              </a:rPr>
              <a:t>         festivāls </a:t>
            </a:r>
          </a:p>
          <a:p>
            <a:pPr marL="0" indent="0">
              <a:buNone/>
            </a:pPr>
            <a:r>
              <a:rPr lang="lv-LV" sz="2400"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Content Placeholder 3">
            <a:extLst>
              <a:ext uri="{FF2B5EF4-FFF2-40B4-BE49-F238E27FC236}">
                <a16:creationId xmlns:a16="http://schemas.microsoft.com/office/drawing/2014/main" id="{55B1A273-F80E-CD27-052D-C891B176396B}"/>
              </a:ext>
            </a:extLst>
          </p:cNvPr>
          <p:cNvSpPr>
            <a:spLocks noGrp="1"/>
          </p:cNvSpPr>
          <p:nvPr>
            <p:ph sz="half" idx="2"/>
          </p:nvPr>
        </p:nvSpPr>
        <p:spPr>
          <a:xfrm>
            <a:off x="2809462" y="931026"/>
            <a:ext cx="8013912" cy="5595670"/>
          </a:xfrm>
        </p:spPr>
        <p:txBody>
          <a:bodyPr>
            <a:noAutofit/>
          </a:bodyPr>
          <a:lstStyle/>
          <a:p>
            <a:pPr marL="0" indent="0">
              <a:buNone/>
            </a:pPr>
            <a:r>
              <a:rPr lang="lv-LV" b="1" u="sng" dirty="0">
                <a:latin typeface="Open Sans" panose="020B0606030504020204" pitchFamily="34" charset="0"/>
                <a:ea typeface="Open Sans" panose="020B0606030504020204" pitchFamily="34" charset="0"/>
                <a:cs typeface="Open Sans" panose="020B0606030504020204" pitchFamily="34" charset="0"/>
              </a:rPr>
              <a:t>Rezultāti: </a:t>
            </a:r>
          </a:p>
          <a:p>
            <a:pPr>
              <a:buFont typeface="Wingdings" pitchFamily="2" charset="2"/>
              <a:buChar char="Ø"/>
            </a:pP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Publisks pasākums 4.Skābekļa festivāls 25.septembrī Rīgas 1.slimnīcā</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itchFamily="2" charset="2"/>
              <a:buChar char="Ø"/>
            </a:pP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64 klātienes dalībnieki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atzīmēja Pasaules plaušu dienu.</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Pasākumā strādāja </a:t>
            </a: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7 brīvprātīgie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Arina</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Bazarbajeva</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Sofja</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Ševirjova</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Arta Krūze, Ieva Arāja, Sintija Bergmane, Inga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Zonberga</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itchFamily="2" charset="2"/>
              <a:buChar char="Ø"/>
            </a:pPr>
            <a:r>
              <a:rPr lang="lv-LV"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Notika prof. Andra Skrides lekcija par plaušu hipertensijas ārstēšanu </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pasaulē un jaunākajiem zāļu pētījumiem. Lekcija pieejama biedrības </a:t>
            </a:r>
            <a:r>
              <a:rPr lang="lv-LV"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Youtube</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 profilā (saite PHB </a:t>
            </a:r>
            <a:r>
              <a:rPr lang="lv-LV"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Facebook</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Dalībnieki piedalījās kustību pauzēs, fizioterapeitu vadītā nodarbībā, veica 6 minūšu iešanas testu, plaušu </a:t>
            </a:r>
            <a:r>
              <a:rPr lang="lv-LV"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spirometriju</a:t>
            </a: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Notika uztura speciālistes vadīta garšvielu meistardarbnīca.</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Izplatījām lietderīgus SPKC materiālus par veselības profilaksi.</a:t>
            </a:r>
          </a:p>
          <a:p>
            <a:pPr>
              <a:buFont typeface="Wingdings" pitchFamily="2" charset="2"/>
              <a:buChar char="Ø"/>
            </a:pPr>
            <a:r>
              <a:rPr lang="lv-LV" dirty="0">
                <a:solidFill>
                  <a:schemeClr val="tx1"/>
                </a:solidFill>
                <a:latin typeface="Open Sans" panose="020B0606030504020204" pitchFamily="34" charset="0"/>
                <a:ea typeface="Open Sans" panose="020B0606030504020204" pitchFamily="34" charset="0"/>
                <a:cs typeface="Open Sans" panose="020B0606030504020204" pitchFamily="34" charset="0"/>
              </a:rPr>
              <a:t>Sabiedrības informēšanas nolūkos Ieva Plūme piedalījās Latvijas Radio raidījumā «Monopols» (par diagnozēm, dzīves gājumu, aicinājums uz Skābekļa festivālu).</a:t>
            </a:r>
          </a:p>
          <a:p>
            <a:endParaRPr lang="lv-LV" dirty="0"/>
          </a:p>
        </p:txBody>
      </p:sp>
      <p:pic>
        <p:nvPicPr>
          <p:cNvPr id="6" name="Graphic 5" descr="Home1 with solid fill">
            <a:extLst>
              <a:ext uri="{FF2B5EF4-FFF2-40B4-BE49-F238E27FC236}">
                <a16:creationId xmlns:a16="http://schemas.microsoft.com/office/drawing/2014/main" id="{0B69796F-A901-C659-16D9-0D92DE259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3426" y="4065105"/>
            <a:ext cx="1021700" cy="1021700"/>
          </a:xfrm>
          <a:prstGeom prst="rect">
            <a:avLst/>
          </a:prstGeom>
        </p:spPr>
      </p:pic>
    </p:spTree>
    <p:extLst>
      <p:ext uri="{BB962C8B-B14F-4D97-AF65-F5344CB8AC3E}">
        <p14:creationId xmlns:p14="http://schemas.microsoft.com/office/powerpoint/2010/main" val="189688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1D61-5A68-3BB2-139E-A986BEA6E5E8}"/>
              </a:ext>
            </a:extLst>
          </p:cNvPr>
          <p:cNvSpPr>
            <a:spLocks noGrp="1"/>
          </p:cNvSpPr>
          <p:nvPr>
            <p:ph type="title"/>
          </p:nvPr>
        </p:nvSpPr>
        <p:spPr>
          <a:xfrm>
            <a:off x="505056" y="256292"/>
            <a:ext cx="8596668" cy="557654"/>
          </a:xfrm>
        </p:spPr>
        <p:txBody>
          <a:bodyPr>
            <a:normAutofit/>
          </a:bodyPr>
          <a:lstStyle/>
          <a:p>
            <a:r>
              <a:rPr lang="lv-LV" sz="2400" b="1" dirty="0">
                <a:solidFill>
                  <a:schemeClr val="accent2">
                    <a:lumMod val="75000"/>
                  </a:schemeClr>
                </a:solidFill>
              </a:rPr>
              <a:t>Projekta finansējuma izlietojums</a:t>
            </a:r>
          </a:p>
        </p:txBody>
      </p:sp>
      <p:graphicFrame>
        <p:nvGraphicFramePr>
          <p:cNvPr id="4" name="Content Placeholder 3">
            <a:extLst>
              <a:ext uri="{FF2B5EF4-FFF2-40B4-BE49-F238E27FC236}">
                <a16:creationId xmlns:a16="http://schemas.microsoft.com/office/drawing/2014/main" id="{92C3332F-59B3-CD04-99C7-32C761EC246A}"/>
              </a:ext>
            </a:extLst>
          </p:cNvPr>
          <p:cNvGraphicFramePr>
            <a:graphicFrameLocks noGrp="1"/>
          </p:cNvGraphicFramePr>
          <p:nvPr>
            <p:ph idx="1"/>
            <p:extLst>
              <p:ext uri="{D42A27DB-BD31-4B8C-83A1-F6EECF244321}">
                <p14:modId xmlns:p14="http://schemas.microsoft.com/office/powerpoint/2010/main" val="945080146"/>
              </p:ext>
            </p:extLst>
          </p:nvPr>
        </p:nvGraphicFramePr>
        <p:xfrm>
          <a:off x="430960" y="813946"/>
          <a:ext cx="11330080" cy="5679440"/>
        </p:xfrm>
        <a:graphic>
          <a:graphicData uri="http://schemas.openxmlformats.org/drawingml/2006/table">
            <a:tbl>
              <a:tblPr firstRow="1" bandRow="1">
                <a:tableStyleId>{21E4AEA4-8DFA-4A89-87EB-49C32662AFE0}</a:tableStyleId>
              </a:tblPr>
              <a:tblGrid>
                <a:gridCol w="5220828">
                  <a:extLst>
                    <a:ext uri="{9D8B030D-6E8A-4147-A177-3AD203B41FA5}">
                      <a16:colId xmlns:a16="http://schemas.microsoft.com/office/drawing/2014/main" val="4195973797"/>
                    </a:ext>
                  </a:extLst>
                </a:gridCol>
                <a:gridCol w="1769429">
                  <a:extLst>
                    <a:ext uri="{9D8B030D-6E8A-4147-A177-3AD203B41FA5}">
                      <a16:colId xmlns:a16="http://schemas.microsoft.com/office/drawing/2014/main" val="2282193783"/>
                    </a:ext>
                  </a:extLst>
                </a:gridCol>
                <a:gridCol w="2086954">
                  <a:extLst>
                    <a:ext uri="{9D8B030D-6E8A-4147-A177-3AD203B41FA5}">
                      <a16:colId xmlns:a16="http://schemas.microsoft.com/office/drawing/2014/main" val="2310826454"/>
                    </a:ext>
                  </a:extLst>
                </a:gridCol>
                <a:gridCol w="2252869">
                  <a:extLst>
                    <a:ext uri="{9D8B030D-6E8A-4147-A177-3AD203B41FA5}">
                      <a16:colId xmlns:a16="http://schemas.microsoft.com/office/drawing/2014/main" val="3703379196"/>
                    </a:ext>
                  </a:extLst>
                </a:gridCol>
              </a:tblGrid>
              <a:tr h="1431498">
                <a:tc>
                  <a:txBody>
                    <a:bodyPr/>
                    <a:lstStyle/>
                    <a:p>
                      <a:r>
                        <a:rPr lang="lv-LV" dirty="0"/>
                        <a:t>Budžeta pozīcija</a:t>
                      </a:r>
                    </a:p>
                  </a:txBody>
                  <a:tcPr/>
                </a:tc>
                <a:tc>
                  <a:txBody>
                    <a:bodyPr/>
                    <a:lstStyle/>
                    <a:p>
                      <a:r>
                        <a:rPr lang="lv-LV" dirty="0"/>
                        <a:t>Plānotā summa projekta budžetā, SIF finanses, EUR</a:t>
                      </a:r>
                    </a:p>
                  </a:txBody>
                  <a:tcPr/>
                </a:tc>
                <a:tc>
                  <a:txBody>
                    <a:bodyPr/>
                    <a:lstStyle/>
                    <a:p>
                      <a:r>
                        <a:rPr lang="lv-LV" dirty="0"/>
                        <a:t>Reālais izlietojums, SIF finanses, EUR</a:t>
                      </a:r>
                    </a:p>
                  </a:txBody>
                  <a:tcPr/>
                </a:tc>
                <a:tc>
                  <a:txBody>
                    <a:bodyPr/>
                    <a:lstStyle/>
                    <a:p>
                      <a:r>
                        <a:rPr lang="lv-LV" sz="1600" dirty="0"/>
                        <a:t>Biedrības piemaksa trūkstošajiem izdevumiem, PHB finanses, EUR</a:t>
                      </a:r>
                    </a:p>
                  </a:txBody>
                  <a:tcPr/>
                </a:tc>
                <a:extLst>
                  <a:ext uri="{0D108BD9-81ED-4DB2-BD59-A6C34878D82A}">
                    <a16:rowId xmlns:a16="http://schemas.microsoft.com/office/drawing/2014/main" val="3507085435"/>
                  </a:ext>
                </a:extLst>
              </a:tr>
              <a:tr h="370840">
                <a:tc>
                  <a:txBody>
                    <a:bodyPr/>
                    <a:lstStyle/>
                    <a:p>
                      <a:r>
                        <a:rPr lang="lv-LV" dirty="0"/>
                        <a:t>1.1. Projekta eksperts Ieva Plūme (darba alga, t.sk. darba devēja un ņēmēja nodokļi, neto summa mēnesī 422.11 EUR)</a:t>
                      </a:r>
                    </a:p>
                  </a:txBody>
                  <a:tcPr/>
                </a:tc>
                <a:tc>
                  <a:txBody>
                    <a:bodyPr/>
                    <a:lstStyle/>
                    <a:p>
                      <a:r>
                        <a:rPr lang="lv-LV" dirty="0"/>
                        <a:t>7824.00</a:t>
                      </a:r>
                    </a:p>
                  </a:txBody>
                  <a:tcPr/>
                </a:tc>
                <a:tc>
                  <a:txBody>
                    <a:bodyPr/>
                    <a:lstStyle/>
                    <a:p>
                      <a:r>
                        <a:rPr lang="lv-LV" b="1" dirty="0"/>
                        <a:t>7824.00</a:t>
                      </a:r>
                    </a:p>
                  </a:txBody>
                  <a:tcPr/>
                </a:tc>
                <a:tc>
                  <a:txBody>
                    <a:bodyPr/>
                    <a:lstStyle/>
                    <a:p>
                      <a:r>
                        <a:rPr lang="lv-LV" dirty="0"/>
                        <a:t>0.02 EUR (noapaļošana)</a:t>
                      </a:r>
                    </a:p>
                  </a:txBody>
                  <a:tcPr/>
                </a:tc>
                <a:extLst>
                  <a:ext uri="{0D108BD9-81ED-4DB2-BD59-A6C34878D82A}">
                    <a16:rowId xmlns:a16="http://schemas.microsoft.com/office/drawing/2014/main" val="562100193"/>
                  </a:ext>
                </a:extLst>
              </a:tr>
              <a:tr h="370840">
                <a:tc>
                  <a:txBody>
                    <a:bodyPr/>
                    <a:lstStyle/>
                    <a:p>
                      <a:r>
                        <a:rPr lang="lv-LV" dirty="0"/>
                        <a:t>2.1. Biedrības uzturēšanas izmaksas (domēna maksa, mobilais tālr., papīrs, mapes)</a:t>
                      </a:r>
                    </a:p>
                  </a:txBody>
                  <a:tcPr/>
                </a:tc>
                <a:tc>
                  <a:txBody>
                    <a:bodyPr/>
                    <a:lstStyle/>
                    <a:p>
                      <a:r>
                        <a:rPr lang="lv-LV" dirty="0"/>
                        <a:t>350.00</a:t>
                      </a:r>
                    </a:p>
                  </a:txBody>
                  <a:tcPr/>
                </a:tc>
                <a:tc>
                  <a:txBody>
                    <a:bodyPr/>
                    <a:lstStyle/>
                    <a:p>
                      <a:r>
                        <a:rPr lang="lv-LV" b="1" dirty="0"/>
                        <a:t>351.17</a:t>
                      </a:r>
                    </a:p>
                  </a:txBody>
                  <a:tcPr/>
                </a:tc>
                <a:tc>
                  <a:txBody>
                    <a:bodyPr/>
                    <a:lstStyle/>
                    <a:p>
                      <a:r>
                        <a:rPr lang="lv-LV" dirty="0"/>
                        <a:t>4.66 (domēna maksa, daļa)</a:t>
                      </a:r>
                    </a:p>
                  </a:txBody>
                  <a:tcPr/>
                </a:tc>
                <a:extLst>
                  <a:ext uri="{0D108BD9-81ED-4DB2-BD59-A6C34878D82A}">
                    <a16:rowId xmlns:a16="http://schemas.microsoft.com/office/drawing/2014/main" val="2009065671"/>
                  </a:ext>
                </a:extLst>
              </a:tr>
              <a:tr h="370840">
                <a:tc>
                  <a:txBody>
                    <a:bodyPr/>
                    <a:lstStyle/>
                    <a:p>
                      <a:r>
                        <a:rPr lang="lv-LV" dirty="0"/>
                        <a:t>2.2. Biedrības darbības plāna izstrāde (moderators, telpas, ēdināšana u.c.)</a:t>
                      </a:r>
                    </a:p>
                  </a:txBody>
                  <a:tcPr/>
                </a:tc>
                <a:tc>
                  <a:txBody>
                    <a:bodyPr/>
                    <a:lstStyle/>
                    <a:p>
                      <a:r>
                        <a:rPr lang="lv-LV" dirty="0"/>
                        <a:t>800.00</a:t>
                      </a:r>
                    </a:p>
                  </a:txBody>
                  <a:tcPr/>
                </a:tc>
                <a:tc>
                  <a:txBody>
                    <a:bodyPr/>
                    <a:lstStyle/>
                    <a:p>
                      <a:r>
                        <a:rPr lang="lv-LV" b="1" dirty="0"/>
                        <a:t>1050.00</a:t>
                      </a:r>
                    </a:p>
                  </a:txBody>
                  <a:tcPr/>
                </a:tc>
                <a:tc>
                  <a:txBody>
                    <a:bodyPr/>
                    <a:lstStyle/>
                    <a:p>
                      <a:r>
                        <a:rPr lang="lv-LV" dirty="0"/>
                        <a:t>172.05</a:t>
                      </a:r>
                    </a:p>
                    <a:p>
                      <a:endParaRPr lang="lv-LV" dirty="0"/>
                    </a:p>
                  </a:txBody>
                  <a:tcPr/>
                </a:tc>
                <a:extLst>
                  <a:ext uri="{0D108BD9-81ED-4DB2-BD59-A6C34878D82A}">
                    <a16:rowId xmlns:a16="http://schemas.microsoft.com/office/drawing/2014/main" val="613632959"/>
                  </a:ext>
                </a:extLst>
              </a:tr>
              <a:tr h="370840">
                <a:tc>
                  <a:txBody>
                    <a:bodyPr/>
                    <a:lstStyle/>
                    <a:p>
                      <a:r>
                        <a:rPr lang="lv-LV" dirty="0"/>
                        <a:t>2.3. Skābekļa festivāla izmaksas</a:t>
                      </a:r>
                    </a:p>
                  </a:txBody>
                  <a:tcPr/>
                </a:tc>
                <a:tc>
                  <a:txBody>
                    <a:bodyPr/>
                    <a:lstStyle/>
                    <a:p>
                      <a:r>
                        <a:rPr lang="lv-LV" dirty="0"/>
                        <a:t>2400.00</a:t>
                      </a:r>
                    </a:p>
                  </a:txBody>
                  <a:tcPr/>
                </a:tc>
                <a:tc>
                  <a:txBody>
                    <a:bodyPr/>
                    <a:lstStyle/>
                    <a:p>
                      <a:r>
                        <a:rPr lang="lv-LV" b="1" dirty="0"/>
                        <a:t>2126.00</a:t>
                      </a:r>
                    </a:p>
                  </a:txBody>
                  <a:tcPr/>
                </a:tc>
                <a:tc>
                  <a:txBody>
                    <a:bodyPr/>
                    <a:lstStyle/>
                    <a:p>
                      <a:endParaRPr lang="lv-LV"/>
                    </a:p>
                  </a:txBody>
                  <a:tcPr/>
                </a:tc>
                <a:extLst>
                  <a:ext uri="{0D108BD9-81ED-4DB2-BD59-A6C34878D82A}">
                    <a16:rowId xmlns:a16="http://schemas.microsoft.com/office/drawing/2014/main" val="2089521927"/>
                  </a:ext>
                </a:extLst>
              </a:tr>
              <a:tr h="370840">
                <a:tc>
                  <a:txBody>
                    <a:bodyPr/>
                    <a:lstStyle/>
                    <a:p>
                      <a:r>
                        <a:rPr lang="lv-LV" dirty="0"/>
                        <a:t>2.4. Pētījuma veikšana un izplatīšana (drukas izmaksas par kopsavilkumu, </a:t>
                      </a:r>
                      <a:r>
                        <a:rPr lang="lv-LV"/>
                        <a:t>420 eks.)</a:t>
                      </a:r>
                      <a:endParaRPr lang="lv-LV" dirty="0"/>
                    </a:p>
                  </a:txBody>
                  <a:tcPr/>
                </a:tc>
                <a:tc>
                  <a:txBody>
                    <a:bodyPr/>
                    <a:lstStyle/>
                    <a:p>
                      <a:r>
                        <a:rPr lang="lv-LV" dirty="0"/>
                        <a:t>126.00</a:t>
                      </a:r>
                    </a:p>
                  </a:txBody>
                  <a:tcPr/>
                </a:tc>
                <a:tc>
                  <a:txBody>
                    <a:bodyPr/>
                    <a:lstStyle/>
                    <a:p>
                      <a:r>
                        <a:rPr lang="lv-LV" b="1" dirty="0"/>
                        <a:t>148.83</a:t>
                      </a:r>
                    </a:p>
                  </a:txBody>
                  <a:tcPr/>
                </a:tc>
                <a:tc>
                  <a:txBody>
                    <a:bodyPr/>
                    <a:lstStyle/>
                    <a:p>
                      <a:endParaRPr lang="lv-LV" dirty="0"/>
                    </a:p>
                  </a:txBody>
                  <a:tcPr/>
                </a:tc>
                <a:extLst>
                  <a:ext uri="{0D108BD9-81ED-4DB2-BD59-A6C34878D82A}">
                    <a16:rowId xmlns:a16="http://schemas.microsoft.com/office/drawing/2014/main" val="2928785955"/>
                  </a:ext>
                </a:extLst>
              </a:tr>
              <a:tr h="370840">
                <a:tc>
                  <a:txBody>
                    <a:bodyPr/>
                    <a:lstStyle/>
                    <a:p>
                      <a:r>
                        <a:rPr lang="lv-LV" dirty="0"/>
                        <a:t>2.5.Grāmatvedības pakalpojums (10 mēneši, 150 EUR mēnesī)</a:t>
                      </a:r>
                    </a:p>
                  </a:txBody>
                  <a:tcPr/>
                </a:tc>
                <a:tc>
                  <a:txBody>
                    <a:bodyPr/>
                    <a:lstStyle/>
                    <a:p>
                      <a:r>
                        <a:rPr lang="lv-LV" dirty="0"/>
                        <a:t>1500.00</a:t>
                      </a:r>
                    </a:p>
                  </a:txBody>
                  <a:tcPr/>
                </a:tc>
                <a:tc>
                  <a:txBody>
                    <a:bodyPr/>
                    <a:lstStyle/>
                    <a:p>
                      <a:r>
                        <a:rPr lang="lv-LV" b="1" dirty="0"/>
                        <a:t>1500.00</a:t>
                      </a:r>
                    </a:p>
                  </a:txBody>
                  <a:tcPr/>
                </a:tc>
                <a:tc>
                  <a:txBody>
                    <a:bodyPr/>
                    <a:lstStyle/>
                    <a:p>
                      <a:endParaRPr lang="lv-LV"/>
                    </a:p>
                  </a:txBody>
                  <a:tcPr/>
                </a:tc>
                <a:extLst>
                  <a:ext uri="{0D108BD9-81ED-4DB2-BD59-A6C34878D82A}">
                    <a16:rowId xmlns:a16="http://schemas.microsoft.com/office/drawing/2014/main" val="1659523017"/>
                  </a:ext>
                </a:extLst>
              </a:tr>
              <a:tr h="370840">
                <a:tc>
                  <a:txBody>
                    <a:bodyPr/>
                    <a:lstStyle/>
                    <a:p>
                      <a:pPr algn="r"/>
                      <a:r>
                        <a:rPr lang="lv-LV" b="1" dirty="0"/>
                        <a:t>Kopā, EUR</a:t>
                      </a:r>
                      <a:r>
                        <a:rPr lang="lv-LV" dirty="0"/>
                        <a:t>:</a:t>
                      </a:r>
                    </a:p>
                  </a:txBody>
                  <a:tcPr/>
                </a:tc>
                <a:tc>
                  <a:txBody>
                    <a:bodyPr/>
                    <a:lstStyle/>
                    <a:p>
                      <a:r>
                        <a:rPr lang="lv-LV" dirty="0"/>
                        <a:t>13 000.00</a:t>
                      </a:r>
                    </a:p>
                  </a:txBody>
                  <a:tcPr/>
                </a:tc>
                <a:tc>
                  <a:txBody>
                    <a:bodyPr/>
                    <a:lstStyle/>
                    <a:p>
                      <a:r>
                        <a:rPr lang="lv-LV" b="1" dirty="0"/>
                        <a:t>13 000.00</a:t>
                      </a:r>
                    </a:p>
                  </a:txBody>
                  <a:tcPr/>
                </a:tc>
                <a:tc>
                  <a:txBody>
                    <a:bodyPr/>
                    <a:lstStyle/>
                    <a:p>
                      <a:r>
                        <a:rPr lang="lv-LV" b="1" dirty="0"/>
                        <a:t>176.73</a:t>
                      </a:r>
                    </a:p>
                  </a:txBody>
                  <a:tcPr/>
                </a:tc>
                <a:extLst>
                  <a:ext uri="{0D108BD9-81ED-4DB2-BD59-A6C34878D82A}">
                    <a16:rowId xmlns:a16="http://schemas.microsoft.com/office/drawing/2014/main" val="3673770182"/>
                  </a:ext>
                </a:extLst>
              </a:tr>
            </a:tbl>
          </a:graphicData>
        </a:graphic>
      </p:graphicFrame>
    </p:spTree>
    <p:extLst>
      <p:ext uri="{BB962C8B-B14F-4D97-AF65-F5344CB8AC3E}">
        <p14:creationId xmlns:p14="http://schemas.microsoft.com/office/powerpoint/2010/main" val="257173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cxnSp>
          <p:nvCxnSpPr>
            <p:cNvPr id="11" name="Straight Connector 10">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4"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5" name="Isosceles Triangle 14">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6"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7"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8"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sp>
          <p:nvSpPr>
            <p:cNvPr id="19" name="Isosceles Triangle 18">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a:p>
          </p:txBody>
        </p:sp>
      </p:grpSp>
      <p:sp>
        <p:nvSpPr>
          <p:cNvPr id="2" name="Title 1">
            <a:extLst>
              <a:ext uri="{FF2B5EF4-FFF2-40B4-BE49-F238E27FC236}">
                <a16:creationId xmlns:a16="http://schemas.microsoft.com/office/drawing/2014/main" id="{982304B6-16E3-D456-19BB-FC04AFAC2566}"/>
              </a:ext>
            </a:extLst>
          </p:cNvPr>
          <p:cNvSpPr>
            <a:spLocks noGrp="1"/>
          </p:cNvSpPr>
          <p:nvPr>
            <p:ph type="title"/>
          </p:nvPr>
        </p:nvSpPr>
        <p:spPr>
          <a:xfrm>
            <a:off x="945699" y="3816922"/>
            <a:ext cx="9949857" cy="1095059"/>
          </a:xfrm>
        </p:spPr>
        <p:txBody>
          <a:bodyPr vert="horz" lIns="91440" tIns="45720" rIns="91440" bIns="45720" rtlCol="0" anchor="b">
            <a:noAutofit/>
          </a:bodyPr>
          <a:lstStyle/>
          <a:p>
            <a:pPr>
              <a:lnSpc>
                <a:spcPct val="90000"/>
              </a:lnSpc>
            </a:pPr>
            <a:r>
              <a:rPr lang="en-US" sz="4000" dirty="0" err="1">
                <a:solidFill>
                  <a:schemeClr val="accent2">
                    <a:lumMod val="75000"/>
                  </a:schemeClr>
                </a:solidFill>
              </a:rPr>
              <a:t>Paldies</a:t>
            </a:r>
            <a:r>
              <a:rPr lang="en-US" sz="4000" dirty="0">
                <a:solidFill>
                  <a:schemeClr val="accent2">
                    <a:lumMod val="75000"/>
                  </a:schemeClr>
                </a:solidFill>
              </a:rPr>
              <a:t> </a:t>
            </a:r>
            <a:r>
              <a:rPr lang="en-US" sz="4000" dirty="0" err="1">
                <a:solidFill>
                  <a:schemeClr val="accent2">
                    <a:lumMod val="75000"/>
                  </a:schemeClr>
                </a:solidFill>
              </a:rPr>
              <a:t>visiem</a:t>
            </a:r>
            <a:r>
              <a:rPr lang="en-US" sz="4000" dirty="0">
                <a:solidFill>
                  <a:schemeClr val="accent2">
                    <a:lumMod val="75000"/>
                  </a:schemeClr>
                </a:solidFill>
              </a:rPr>
              <a:t>, kas </a:t>
            </a:r>
            <a:r>
              <a:rPr lang="en-US" sz="4000" dirty="0" err="1">
                <a:solidFill>
                  <a:schemeClr val="accent2">
                    <a:lumMod val="75000"/>
                  </a:schemeClr>
                </a:solidFill>
              </a:rPr>
              <a:t>piedalījās</a:t>
            </a:r>
            <a:r>
              <a:rPr lang="en-US" sz="4000" dirty="0">
                <a:solidFill>
                  <a:schemeClr val="accent2">
                    <a:lumMod val="75000"/>
                  </a:schemeClr>
                </a:solidFill>
              </a:rPr>
              <a:t> </a:t>
            </a:r>
            <a:r>
              <a:rPr lang="en-US" sz="4000" dirty="0" err="1">
                <a:solidFill>
                  <a:schemeClr val="accent2">
                    <a:lumMod val="75000"/>
                  </a:schemeClr>
                </a:solidFill>
              </a:rPr>
              <a:t>projektā</a:t>
            </a:r>
            <a:r>
              <a:rPr lang="en-US" sz="4000" dirty="0">
                <a:solidFill>
                  <a:schemeClr val="accent2">
                    <a:lumMod val="75000"/>
                  </a:schemeClr>
                </a:solidFill>
              </a:rPr>
              <a:t> «</a:t>
            </a:r>
            <a:r>
              <a:rPr lang="en-US" sz="4000" dirty="0" err="1">
                <a:solidFill>
                  <a:schemeClr val="accent2">
                    <a:lumMod val="75000"/>
                  </a:schemeClr>
                </a:solidFill>
              </a:rPr>
              <a:t>Elpo</a:t>
            </a:r>
            <a:r>
              <a:rPr lang="en-US" sz="4000" dirty="0">
                <a:solidFill>
                  <a:schemeClr val="accent2">
                    <a:lumMod val="75000"/>
                  </a:schemeClr>
                </a:solidFill>
              </a:rPr>
              <a:t> </a:t>
            </a:r>
            <a:r>
              <a:rPr lang="en-US" sz="4000" dirty="0" err="1">
                <a:solidFill>
                  <a:schemeClr val="accent2">
                    <a:lumMod val="75000"/>
                  </a:schemeClr>
                </a:solidFill>
              </a:rPr>
              <a:t>vienā</a:t>
            </a:r>
            <a:r>
              <a:rPr lang="en-US" sz="4000" dirty="0">
                <a:solidFill>
                  <a:schemeClr val="accent2">
                    <a:lumMod val="75000"/>
                  </a:schemeClr>
                </a:solidFill>
              </a:rPr>
              <a:t> </a:t>
            </a:r>
            <a:r>
              <a:rPr lang="en-US" sz="4000" dirty="0" err="1">
                <a:solidFill>
                  <a:schemeClr val="accent2">
                    <a:lumMod val="75000"/>
                  </a:schemeClr>
                </a:solidFill>
              </a:rPr>
              <a:t>ritmā</a:t>
            </a:r>
            <a:r>
              <a:rPr lang="en-US" sz="4000" dirty="0">
                <a:solidFill>
                  <a:schemeClr val="accent2">
                    <a:lumMod val="75000"/>
                  </a:schemeClr>
                </a:solidFill>
              </a:rPr>
              <a:t>!»!</a:t>
            </a:r>
          </a:p>
        </p:txBody>
      </p:sp>
      <p:pic>
        <p:nvPicPr>
          <p:cNvPr id="3" name="Picture 2" descr="A logo of a company&#10;&#10;AI-generated content may be incorrect.">
            <a:extLst>
              <a:ext uri="{FF2B5EF4-FFF2-40B4-BE49-F238E27FC236}">
                <a16:creationId xmlns:a16="http://schemas.microsoft.com/office/drawing/2014/main" id="{66F1A193-BF42-10A7-32AC-C16F2096F7F3}"/>
              </a:ext>
            </a:extLst>
          </p:cNvPr>
          <p:cNvPicPr>
            <a:picLocks noChangeAspect="1"/>
          </p:cNvPicPr>
          <p:nvPr/>
        </p:nvPicPr>
        <p:blipFill>
          <a:blip r:embed="rId2"/>
          <a:stretch>
            <a:fillRect/>
          </a:stretch>
        </p:blipFill>
        <p:spPr>
          <a:xfrm>
            <a:off x="1187191" y="6971"/>
            <a:ext cx="3176538" cy="3176538"/>
          </a:xfrm>
          <a:prstGeom prst="rect">
            <a:avLst/>
          </a:prstGeom>
        </p:spPr>
      </p:pic>
      <p:pic>
        <p:nvPicPr>
          <p:cNvPr id="4" name="Picture 3" descr="A logo with text overlay&#10;&#10;AI-generated content may be incorrect.">
            <a:extLst>
              <a:ext uri="{FF2B5EF4-FFF2-40B4-BE49-F238E27FC236}">
                <a16:creationId xmlns:a16="http://schemas.microsoft.com/office/drawing/2014/main" id="{B86ED9B4-F51D-A83F-6F6E-1E88879FEF1E}"/>
              </a:ext>
            </a:extLst>
          </p:cNvPr>
          <p:cNvPicPr>
            <a:picLocks noChangeAspect="1"/>
          </p:cNvPicPr>
          <p:nvPr/>
        </p:nvPicPr>
        <p:blipFill>
          <a:blip r:embed="rId3"/>
          <a:stretch>
            <a:fillRect/>
          </a:stretch>
        </p:blipFill>
        <p:spPr>
          <a:xfrm>
            <a:off x="5126677" y="186010"/>
            <a:ext cx="3642357" cy="3642357"/>
          </a:xfrm>
          <a:prstGeom prst="rect">
            <a:avLst/>
          </a:prstGeom>
        </p:spPr>
      </p:pic>
    </p:spTree>
    <p:extLst>
      <p:ext uri="{BB962C8B-B14F-4D97-AF65-F5344CB8AC3E}">
        <p14:creationId xmlns:p14="http://schemas.microsoft.com/office/powerpoint/2010/main" val="17080546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237</TotalTime>
  <Words>891</Words>
  <Application>Microsoft Macintosh PowerPoint</Application>
  <PresentationFormat>Widescreen</PresentationFormat>
  <Paragraphs>88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Open Sans</vt:lpstr>
      <vt:lpstr>Trebuchet MS</vt:lpstr>
      <vt:lpstr>Wingdings</vt:lpstr>
      <vt:lpstr>Wingdings 3</vt:lpstr>
      <vt:lpstr>Facet</vt:lpstr>
      <vt:lpstr>Elpo vienā ritmā!</vt:lpstr>
      <vt:lpstr>Elpo vienā ritmā!</vt:lpstr>
      <vt:lpstr>Projekta ilgums:  02.01.2025. – 31.10.2025.  100% valsts finansējums: 13 000 EUR  (PHB iemaksā 10% priekšapmaksu, kamēr nav apstiprināta projekta noslēguma atskaite). </vt:lpstr>
      <vt:lpstr>Projekta aktivitātes</vt:lpstr>
      <vt:lpstr>Projekta aktivitātes</vt:lpstr>
      <vt:lpstr>Projekta aktivitātes</vt:lpstr>
      <vt:lpstr>Projekta aktivitātes</vt:lpstr>
      <vt:lpstr>Projekta finansējuma izlietojums</vt:lpstr>
      <vt:lpstr>Paldies visiem, kas piedalījās projektā «Elpo vienā ritmā!»!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Ieva Plume</dc:creator>
  <cp:lastModifiedBy>Ieva Plume</cp:lastModifiedBy>
  <cp:revision>29</cp:revision>
  <dcterms:created xsi:type="dcterms:W3CDTF">2025-10-28T08:40:13Z</dcterms:created>
  <dcterms:modified xsi:type="dcterms:W3CDTF">2025-10-28T18:48:37Z</dcterms:modified>
</cp:coreProperties>
</file>