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.png"/><Relationship Id="rId21" Type="http://schemas.openxmlformats.org/officeDocument/2006/relationships/image" Target="../media/image35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4.png"/><Relationship Id="rId5" Type="http://schemas.openxmlformats.org/officeDocument/2006/relationships/image" Target="../media/image5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2.png"/><Relationship Id="rId5" Type="http://schemas.openxmlformats.org/officeDocument/2006/relationships/image" Target="../media/image5.pn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8.png"/><Relationship Id="rId5" Type="http://schemas.openxmlformats.org/officeDocument/2006/relationships/image" Target="../media/image5.pn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64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3.png"/><Relationship Id="rId5" Type="http://schemas.openxmlformats.org/officeDocument/2006/relationships/image" Target="../media/image5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image" Target="../media/image61.png"/><Relationship Id="rId1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1.png"/><Relationship Id="rId5" Type="http://schemas.openxmlformats.org/officeDocument/2006/relationships/image" Target="../media/image5.png"/><Relationship Id="rId10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8.png"/><Relationship Id="rId5" Type="http://schemas.openxmlformats.org/officeDocument/2006/relationships/image" Target="../media/image5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1.png"/><Relationship Id="rId16" Type="http://schemas.openxmlformats.org/officeDocument/2006/relationships/image" Target="../media/image91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6.png"/><Relationship Id="rId5" Type="http://schemas.openxmlformats.org/officeDocument/2006/relationships/image" Target="../media/image5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67.png"/><Relationship Id="rId4" Type="http://schemas.openxmlformats.org/officeDocument/2006/relationships/image" Target="../media/image3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1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8.png"/><Relationship Id="rId5" Type="http://schemas.openxmlformats.org/officeDocument/2006/relationships/image" Target="../media/image5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3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1.png"/><Relationship Id="rId5" Type="http://schemas.openxmlformats.org/officeDocument/2006/relationships/image" Target="../media/image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3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65.png"/><Relationship Id="rId3" Type="http://schemas.openxmlformats.org/officeDocument/2006/relationships/image" Target="../media/image2.png"/><Relationship Id="rId21" Type="http://schemas.openxmlformats.org/officeDocument/2006/relationships/image" Target="../media/image131.png"/><Relationship Id="rId7" Type="http://schemas.openxmlformats.org/officeDocument/2006/relationships/image" Target="../media/image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image" Target="../media/image1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29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28" Type="http://schemas.openxmlformats.org/officeDocument/2006/relationships/image" Target="../media/image137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31" Type="http://schemas.openxmlformats.org/officeDocument/2006/relationships/image" Target="../media/image140.png"/><Relationship Id="rId4" Type="http://schemas.openxmlformats.org/officeDocument/2006/relationships/image" Target="../media/image3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4.png"/><Relationship Id="rId5" Type="http://schemas.openxmlformats.org/officeDocument/2006/relationships/image" Target="../media/image5.png"/><Relationship Id="rId10" Type="http://schemas.openxmlformats.org/officeDocument/2006/relationships/image" Target="../media/image143.png"/><Relationship Id="rId4" Type="http://schemas.openxmlformats.org/officeDocument/2006/relationships/image" Target="../media/image3.png"/><Relationship Id="rId9" Type="http://schemas.openxmlformats.org/officeDocument/2006/relationships/image" Target="../media/image1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image" Target="../media/image1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9.png"/><Relationship Id="rId5" Type="http://schemas.openxmlformats.org/officeDocument/2006/relationships/image" Target="../media/image5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0.png"/><Relationship Id="rId5" Type="http://schemas.openxmlformats.org/officeDocument/2006/relationships/image" Target="../media/image5.png"/><Relationship Id="rId10" Type="http://schemas.openxmlformats.org/officeDocument/2006/relationships/image" Target="../media/image159.png"/><Relationship Id="rId4" Type="http://schemas.openxmlformats.org/officeDocument/2006/relationships/image" Target="../media/image3.png"/><Relationship Id="rId9" Type="http://schemas.openxmlformats.org/officeDocument/2006/relationships/image" Target="../media/image1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" Type="http://schemas.openxmlformats.org/officeDocument/2006/relationships/image" Target="../media/image1.png"/><Relationship Id="rId16" Type="http://schemas.openxmlformats.org/officeDocument/2006/relationships/image" Target="../media/image170.png"/><Relationship Id="rId20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5.png"/><Relationship Id="rId5" Type="http://schemas.openxmlformats.org/officeDocument/2006/relationships/image" Target="../media/image5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4" Type="http://schemas.openxmlformats.org/officeDocument/2006/relationships/image" Target="../media/image3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6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79.png"/><Relationship Id="rId2" Type="http://schemas.openxmlformats.org/officeDocument/2006/relationships/image" Target="../media/image1.png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78.png"/><Relationship Id="rId5" Type="http://schemas.openxmlformats.org/officeDocument/2006/relationships/image" Target="../media/image5.png"/><Relationship Id="rId15" Type="http://schemas.openxmlformats.org/officeDocument/2006/relationships/image" Target="../media/image181.png"/><Relationship Id="rId10" Type="http://schemas.openxmlformats.org/officeDocument/2006/relationships/image" Target="../media/image177.png"/><Relationship Id="rId4" Type="http://schemas.openxmlformats.org/officeDocument/2006/relationships/image" Target="../media/image3.png"/><Relationship Id="rId9" Type="http://schemas.openxmlformats.org/officeDocument/2006/relationships/image" Target="../media/image176.png"/><Relationship Id="rId14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latvia.lv/lv/pulmonala-hipertensija/kas-tas-i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86.png"/><Relationship Id="rId5" Type="http://schemas.openxmlformats.org/officeDocument/2006/relationships/image" Target="../media/image5.png"/><Relationship Id="rId10" Type="http://schemas.openxmlformats.org/officeDocument/2006/relationships/image" Target="../media/image185.png"/><Relationship Id="rId4" Type="http://schemas.openxmlformats.org/officeDocument/2006/relationships/image" Target="../media/image3.png"/><Relationship Id="rId9" Type="http://schemas.openxmlformats.org/officeDocument/2006/relationships/image" Target="../media/image1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8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92.png"/><Relationship Id="rId5" Type="http://schemas.openxmlformats.org/officeDocument/2006/relationships/image" Target="../media/image5.png"/><Relationship Id="rId10" Type="http://schemas.openxmlformats.org/officeDocument/2006/relationships/image" Target="../media/image191.png"/><Relationship Id="rId4" Type="http://schemas.openxmlformats.org/officeDocument/2006/relationships/image" Target="../media/image3.png"/><Relationship Id="rId9" Type="http://schemas.openxmlformats.org/officeDocument/2006/relationships/image" Target="../media/image190.png"/><Relationship Id="rId14" Type="http://schemas.openxmlformats.org/officeDocument/2006/relationships/image" Target="../media/image18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26" Type="http://schemas.openxmlformats.org/officeDocument/2006/relationships/image" Target="../media/image211.png"/><Relationship Id="rId3" Type="http://schemas.openxmlformats.org/officeDocument/2006/relationships/image" Target="../media/image2.png"/><Relationship Id="rId21" Type="http://schemas.openxmlformats.org/officeDocument/2006/relationships/image" Target="../media/image206.png"/><Relationship Id="rId7" Type="http://schemas.openxmlformats.org/officeDocument/2006/relationships/image" Target="../media/image7.png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5" Type="http://schemas.openxmlformats.org/officeDocument/2006/relationships/image" Target="../media/image210.png"/><Relationship Id="rId2" Type="http://schemas.openxmlformats.org/officeDocument/2006/relationships/image" Target="../media/image1.png"/><Relationship Id="rId16" Type="http://schemas.openxmlformats.org/officeDocument/2006/relationships/image" Target="../media/image201.png"/><Relationship Id="rId20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96.png"/><Relationship Id="rId24" Type="http://schemas.openxmlformats.org/officeDocument/2006/relationships/image" Target="../media/image209.png"/><Relationship Id="rId5" Type="http://schemas.openxmlformats.org/officeDocument/2006/relationships/image" Target="../media/image5.png"/><Relationship Id="rId15" Type="http://schemas.openxmlformats.org/officeDocument/2006/relationships/image" Target="../media/image200.png"/><Relationship Id="rId23" Type="http://schemas.openxmlformats.org/officeDocument/2006/relationships/image" Target="../media/image208.png"/><Relationship Id="rId10" Type="http://schemas.openxmlformats.org/officeDocument/2006/relationships/image" Target="../media/image195.png"/><Relationship Id="rId19" Type="http://schemas.openxmlformats.org/officeDocument/2006/relationships/image" Target="../media/image204.png"/><Relationship Id="rId4" Type="http://schemas.openxmlformats.org/officeDocument/2006/relationships/image" Target="../media/image3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Relationship Id="rId22" Type="http://schemas.openxmlformats.org/officeDocument/2006/relationships/image" Target="../media/image207.png"/><Relationship Id="rId27" Type="http://schemas.openxmlformats.org/officeDocument/2006/relationships/image" Target="../media/image2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18" Type="http://schemas.openxmlformats.org/officeDocument/2006/relationships/image" Target="../media/image8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17.png"/><Relationship Id="rId17" Type="http://schemas.openxmlformats.org/officeDocument/2006/relationships/image" Target="../media/image221.png"/><Relationship Id="rId2" Type="http://schemas.openxmlformats.org/officeDocument/2006/relationships/image" Target="../media/image1.pn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16.png"/><Relationship Id="rId5" Type="http://schemas.openxmlformats.org/officeDocument/2006/relationships/image" Target="../media/image5.png"/><Relationship Id="rId15" Type="http://schemas.openxmlformats.org/officeDocument/2006/relationships/image" Target="../media/image219.png"/><Relationship Id="rId10" Type="http://schemas.openxmlformats.org/officeDocument/2006/relationships/image" Target="../media/image215.png"/><Relationship Id="rId4" Type="http://schemas.openxmlformats.org/officeDocument/2006/relationships/image" Target="../media/image3.png"/><Relationship Id="rId9" Type="http://schemas.openxmlformats.org/officeDocument/2006/relationships/image" Target="../media/image214.png"/><Relationship Id="rId1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1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26.png"/><Relationship Id="rId17" Type="http://schemas.openxmlformats.org/officeDocument/2006/relationships/image" Target="../media/image230.png"/><Relationship Id="rId2" Type="http://schemas.openxmlformats.org/officeDocument/2006/relationships/image" Target="../media/image1.png"/><Relationship Id="rId16" Type="http://schemas.openxmlformats.org/officeDocument/2006/relationships/image" Target="../media/image2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25.png"/><Relationship Id="rId5" Type="http://schemas.openxmlformats.org/officeDocument/2006/relationships/image" Target="../media/image5.png"/><Relationship Id="rId15" Type="http://schemas.openxmlformats.org/officeDocument/2006/relationships/image" Target="../media/image228.png"/><Relationship Id="rId10" Type="http://schemas.openxmlformats.org/officeDocument/2006/relationships/image" Target="../media/image224.png"/><Relationship Id="rId4" Type="http://schemas.openxmlformats.org/officeDocument/2006/relationships/image" Target="../media/image3.png"/><Relationship Id="rId9" Type="http://schemas.openxmlformats.org/officeDocument/2006/relationships/image" Target="../media/image223.png"/><Relationship Id="rId14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35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34.png"/><Relationship Id="rId5" Type="http://schemas.openxmlformats.org/officeDocument/2006/relationships/image" Target="../media/image5.png"/><Relationship Id="rId15" Type="http://schemas.openxmlformats.org/officeDocument/2006/relationships/image" Target="../media/image66.png"/><Relationship Id="rId10" Type="http://schemas.openxmlformats.org/officeDocument/2006/relationships/image" Target="../media/image233.png"/><Relationship Id="rId4" Type="http://schemas.openxmlformats.org/officeDocument/2006/relationships/image" Target="../media/image3.png"/><Relationship Id="rId9" Type="http://schemas.openxmlformats.org/officeDocument/2006/relationships/image" Target="../media/image232.png"/><Relationship Id="rId1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40.png"/><Relationship Id="rId17" Type="http://schemas.openxmlformats.org/officeDocument/2006/relationships/image" Target="../media/image245.png"/><Relationship Id="rId2" Type="http://schemas.openxmlformats.org/officeDocument/2006/relationships/image" Target="../media/image1.png"/><Relationship Id="rId16" Type="http://schemas.openxmlformats.org/officeDocument/2006/relationships/image" Target="../media/image2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39.png"/><Relationship Id="rId5" Type="http://schemas.openxmlformats.org/officeDocument/2006/relationships/image" Target="../media/image5.png"/><Relationship Id="rId15" Type="http://schemas.openxmlformats.org/officeDocument/2006/relationships/image" Target="../media/image243.png"/><Relationship Id="rId10" Type="http://schemas.openxmlformats.org/officeDocument/2006/relationships/image" Target="../media/image238.png"/><Relationship Id="rId4" Type="http://schemas.openxmlformats.org/officeDocument/2006/relationships/image" Target="../media/image3.png"/><Relationship Id="rId9" Type="http://schemas.openxmlformats.org/officeDocument/2006/relationships/image" Target="../media/image237.png"/><Relationship Id="rId14" Type="http://schemas.openxmlformats.org/officeDocument/2006/relationships/image" Target="../media/image24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4.png"/><Relationship Id="rId5" Type="http://schemas.openxmlformats.org/officeDocument/2006/relationships/image" Target="../media/image5.png"/><Relationship Id="rId10" Type="http://schemas.openxmlformats.org/officeDocument/2006/relationships/image" Target="../media/image248.png"/><Relationship Id="rId4" Type="http://schemas.openxmlformats.org/officeDocument/2006/relationships/image" Target="../media/image3.png"/><Relationship Id="rId9" Type="http://schemas.openxmlformats.org/officeDocument/2006/relationships/image" Target="../media/image2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ekerhealth.com/seeker-blog/rareburden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254.png"/><Relationship Id="rId18" Type="http://schemas.openxmlformats.org/officeDocument/2006/relationships/image" Target="../media/image25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53.png"/><Relationship Id="rId17" Type="http://schemas.openxmlformats.org/officeDocument/2006/relationships/image" Target="../media/image258.png"/><Relationship Id="rId2" Type="http://schemas.openxmlformats.org/officeDocument/2006/relationships/image" Target="../media/image1.png"/><Relationship Id="rId16" Type="http://schemas.openxmlformats.org/officeDocument/2006/relationships/image" Target="../media/image2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52.png"/><Relationship Id="rId5" Type="http://schemas.openxmlformats.org/officeDocument/2006/relationships/image" Target="../media/image5.png"/><Relationship Id="rId15" Type="http://schemas.openxmlformats.org/officeDocument/2006/relationships/image" Target="../media/image256.png"/><Relationship Id="rId10" Type="http://schemas.openxmlformats.org/officeDocument/2006/relationships/image" Target="../media/image251.png"/><Relationship Id="rId4" Type="http://schemas.openxmlformats.org/officeDocument/2006/relationships/image" Target="../media/image3.png"/><Relationship Id="rId9" Type="http://schemas.openxmlformats.org/officeDocument/2006/relationships/image" Target="../media/image250.png"/><Relationship Id="rId14" Type="http://schemas.openxmlformats.org/officeDocument/2006/relationships/image" Target="../media/image25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65.png"/><Relationship Id="rId18" Type="http://schemas.openxmlformats.org/officeDocument/2006/relationships/image" Target="../media/image26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64.png"/><Relationship Id="rId17" Type="http://schemas.openxmlformats.org/officeDocument/2006/relationships/image" Target="../media/image88.pn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63.png"/><Relationship Id="rId5" Type="http://schemas.openxmlformats.org/officeDocument/2006/relationships/image" Target="../media/image5.png"/><Relationship Id="rId15" Type="http://schemas.openxmlformats.org/officeDocument/2006/relationships/image" Target="../media/image219.png"/><Relationship Id="rId10" Type="http://schemas.openxmlformats.org/officeDocument/2006/relationships/image" Target="../media/image262.png"/><Relationship Id="rId4" Type="http://schemas.openxmlformats.org/officeDocument/2006/relationships/image" Target="../media/image3.png"/><Relationship Id="rId9" Type="http://schemas.openxmlformats.org/officeDocument/2006/relationships/image" Target="../media/image261.png"/><Relationship Id="rId1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image" Target="../media/image27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71.png"/><Relationship Id="rId2" Type="http://schemas.openxmlformats.org/officeDocument/2006/relationships/image" Target="../media/image1.png"/><Relationship Id="rId16" Type="http://schemas.openxmlformats.org/officeDocument/2006/relationships/image" Target="../media/image2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70.png"/><Relationship Id="rId5" Type="http://schemas.openxmlformats.org/officeDocument/2006/relationships/image" Target="../media/image5.png"/><Relationship Id="rId15" Type="http://schemas.openxmlformats.org/officeDocument/2006/relationships/image" Target="../media/image274.png"/><Relationship Id="rId10" Type="http://schemas.openxmlformats.org/officeDocument/2006/relationships/image" Target="../media/image269.png"/><Relationship Id="rId4" Type="http://schemas.openxmlformats.org/officeDocument/2006/relationships/image" Target="../media/image3.png"/><Relationship Id="rId9" Type="http://schemas.openxmlformats.org/officeDocument/2006/relationships/image" Target="../media/image268.png"/><Relationship Id="rId14" Type="http://schemas.openxmlformats.org/officeDocument/2006/relationships/image" Target="../media/image27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7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13" Type="http://schemas.openxmlformats.org/officeDocument/2006/relationships/image" Target="../media/image10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0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1.png"/><Relationship Id="rId5" Type="http://schemas.openxmlformats.org/officeDocument/2006/relationships/image" Target="../media/image5.png"/><Relationship Id="rId10" Type="http://schemas.openxmlformats.org/officeDocument/2006/relationships/image" Target="../media/image280.png"/><Relationship Id="rId4" Type="http://schemas.openxmlformats.org/officeDocument/2006/relationships/image" Target="../media/image3.png"/><Relationship Id="rId9" Type="http://schemas.openxmlformats.org/officeDocument/2006/relationships/image" Target="../media/image279.png"/><Relationship Id="rId14" Type="http://schemas.openxmlformats.org/officeDocument/2006/relationships/image" Target="../media/image10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87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86.png"/><Relationship Id="rId2" Type="http://schemas.openxmlformats.org/officeDocument/2006/relationships/image" Target="../media/image1.pn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5.png"/><Relationship Id="rId5" Type="http://schemas.openxmlformats.org/officeDocument/2006/relationships/image" Target="../media/image5.png"/><Relationship Id="rId15" Type="http://schemas.openxmlformats.org/officeDocument/2006/relationships/image" Target="../media/image289.png"/><Relationship Id="rId10" Type="http://schemas.openxmlformats.org/officeDocument/2006/relationships/image" Target="../media/image284.png"/><Relationship Id="rId4" Type="http://schemas.openxmlformats.org/officeDocument/2006/relationships/image" Target="../media/image3.png"/><Relationship Id="rId9" Type="http://schemas.openxmlformats.org/officeDocument/2006/relationships/image" Target="../media/image283.png"/><Relationship Id="rId14" Type="http://schemas.openxmlformats.org/officeDocument/2006/relationships/image" Target="../media/image28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13" Type="http://schemas.openxmlformats.org/officeDocument/2006/relationships/image" Target="../media/image296.png"/><Relationship Id="rId18" Type="http://schemas.openxmlformats.org/officeDocument/2006/relationships/image" Target="../media/image30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95.png"/><Relationship Id="rId17" Type="http://schemas.openxmlformats.org/officeDocument/2006/relationships/image" Target="../media/image299.png"/><Relationship Id="rId2" Type="http://schemas.openxmlformats.org/officeDocument/2006/relationships/image" Target="../media/image1.png"/><Relationship Id="rId16" Type="http://schemas.openxmlformats.org/officeDocument/2006/relationships/image" Target="../media/image288.png"/><Relationship Id="rId20" Type="http://schemas.openxmlformats.org/officeDocument/2006/relationships/image" Target="../media/image3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94.png"/><Relationship Id="rId5" Type="http://schemas.openxmlformats.org/officeDocument/2006/relationships/image" Target="../media/image5.png"/><Relationship Id="rId15" Type="http://schemas.openxmlformats.org/officeDocument/2006/relationships/image" Target="../media/image298.png"/><Relationship Id="rId10" Type="http://schemas.openxmlformats.org/officeDocument/2006/relationships/image" Target="../media/image293.png"/><Relationship Id="rId19" Type="http://schemas.openxmlformats.org/officeDocument/2006/relationships/image" Target="../media/image301.png"/><Relationship Id="rId4" Type="http://schemas.openxmlformats.org/officeDocument/2006/relationships/image" Target="../media/image3.png"/><Relationship Id="rId9" Type="http://schemas.openxmlformats.org/officeDocument/2006/relationships/image" Target="../media/image292.png"/><Relationship Id="rId14" Type="http://schemas.openxmlformats.org/officeDocument/2006/relationships/image" Target="../media/image29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5.png"/><Relationship Id="rId5" Type="http://schemas.openxmlformats.org/officeDocument/2006/relationships/image" Target="../media/image5.png"/><Relationship Id="rId10" Type="http://schemas.openxmlformats.org/officeDocument/2006/relationships/image" Target="../media/image305.png"/><Relationship Id="rId4" Type="http://schemas.openxmlformats.org/officeDocument/2006/relationships/image" Target="../media/image3.png"/><Relationship Id="rId9" Type="http://schemas.openxmlformats.org/officeDocument/2006/relationships/image" Target="../media/image30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08.png"/><Relationship Id="rId4" Type="http://schemas.openxmlformats.org/officeDocument/2006/relationships/image" Target="../media/image3.png"/><Relationship Id="rId9" Type="http://schemas.openxmlformats.org/officeDocument/2006/relationships/image" Target="../media/image30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2.png"/><Relationship Id="rId5" Type="http://schemas.openxmlformats.org/officeDocument/2006/relationships/image" Target="../media/image5.png"/><Relationship Id="rId10" Type="http://schemas.openxmlformats.org/officeDocument/2006/relationships/image" Target="../media/image311.png"/><Relationship Id="rId4" Type="http://schemas.openxmlformats.org/officeDocument/2006/relationships/image" Target="../media/image3.png"/><Relationship Id="rId9" Type="http://schemas.openxmlformats.org/officeDocument/2006/relationships/image" Target="../media/image31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13" Type="http://schemas.openxmlformats.org/officeDocument/2006/relationships/image" Target="../media/image318.png"/><Relationship Id="rId18" Type="http://schemas.openxmlformats.org/officeDocument/2006/relationships/image" Target="../media/image32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17.png"/><Relationship Id="rId17" Type="http://schemas.openxmlformats.org/officeDocument/2006/relationships/image" Target="../media/image321.png"/><Relationship Id="rId2" Type="http://schemas.openxmlformats.org/officeDocument/2006/relationships/image" Target="../media/image1.png"/><Relationship Id="rId16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16.png"/><Relationship Id="rId5" Type="http://schemas.openxmlformats.org/officeDocument/2006/relationships/image" Target="../media/image5.png"/><Relationship Id="rId15" Type="http://schemas.openxmlformats.org/officeDocument/2006/relationships/image" Target="../media/image320.png"/><Relationship Id="rId10" Type="http://schemas.openxmlformats.org/officeDocument/2006/relationships/image" Target="../media/image315.png"/><Relationship Id="rId4" Type="http://schemas.openxmlformats.org/officeDocument/2006/relationships/image" Target="../media/image3.png"/><Relationship Id="rId9" Type="http://schemas.openxmlformats.org/officeDocument/2006/relationships/image" Target="../media/image314.png"/><Relationship Id="rId14" Type="http://schemas.openxmlformats.org/officeDocument/2006/relationships/image" Target="../media/image31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0.png"/><Relationship Id="rId5" Type="http://schemas.openxmlformats.org/officeDocument/2006/relationships/image" Target="../media/image5.png"/><Relationship Id="rId10" Type="http://schemas.openxmlformats.org/officeDocument/2006/relationships/image" Target="../media/image311.png"/><Relationship Id="rId4" Type="http://schemas.openxmlformats.org/officeDocument/2006/relationships/image" Target="../media/image3.png"/><Relationship Id="rId9" Type="http://schemas.openxmlformats.org/officeDocument/2006/relationships/image" Target="../media/image32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32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2.png"/><Relationship Id="rId5" Type="http://schemas.openxmlformats.org/officeDocument/2006/relationships/image" Target="../media/image5.png"/><Relationship Id="rId10" Type="http://schemas.openxmlformats.org/officeDocument/2006/relationships/image" Target="../media/image330.png"/><Relationship Id="rId4" Type="http://schemas.openxmlformats.org/officeDocument/2006/relationships/image" Target="../media/image3.png"/><Relationship Id="rId9" Type="http://schemas.openxmlformats.org/officeDocument/2006/relationships/image" Target="../media/image32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image" Target="../media/image336.png"/><Relationship Id="rId18" Type="http://schemas.openxmlformats.org/officeDocument/2006/relationships/image" Target="../media/image34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35.png"/><Relationship Id="rId17" Type="http://schemas.openxmlformats.org/officeDocument/2006/relationships/image" Target="../media/image340.png"/><Relationship Id="rId2" Type="http://schemas.openxmlformats.org/officeDocument/2006/relationships/image" Target="../media/image1.png"/><Relationship Id="rId16" Type="http://schemas.openxmlformats.org/officeDocument/2006/relationships/image" Target="../media/image3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34.png"/><Relationship Id="rId5" Type="http://schemas.openxmlformats.org/officeDocument/2006/relationships/image" Target="../media/image5.png"/><Relationship Id="rId15" Type="http://schemas.openxmlformats.org/officeDocument/2006/relationships/image" Target="../media/image338.png"/><Relationship Id="rId10" Type="http://schemas.openxmlformats.org/officeDocument/2006/relationships/image" Target="../media/image333.png"/><Relationship Id="rId4" Type="http://schemas.openxmlformats.org/officeDocument/2006/relationships/image" Target="../media/image3.png"/><Relationship Id="rId9" Type="http://schemas.openxmlformats.org/officeDocument/2006/relationships/image" Target="../media/image332.png"/><Relationship Id="rId14" Type="http://schemas.openxmlformats.org/officeDocument/2006/relationships/image" Target="../media/image337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13" Type="http://schemas.openxmlformats.org/officeDocument/2006/relationships/image" Target="../media/image34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44.png"/><Relationship Id="rId17" Type="http://schemas.openxmlformats.org/officeDocument/2006/relationships/image" Target="../media/image350.png"/><Relationship Id="rId2" Type="http://schemas.openxmlformats.org/officeDocument/2006/relationships/image" Target="../media/image1.png"/><Relationship Id="rId16" Type="http://schemas.openxmlformats.org/officeDocument/2006/relationships/image" Target="../media/image3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45.png"/><Relationship Id="rId5" Type="http://schemas.openxmlformats.org/officeDocument/2006/relationships/image" Target="../media/image5.png"/><Relationship Id="rId15" Type="http://schemas.openxmlformats.org/officeDocument/2006/relationships/image" Target="../media/image348.png"/><Relationship Id="rId10" Type="http://schemas.openxmlformats.org/officeDocument/2006/relationships/image" Target="../media/image344.png"/><Relationship Id="rId4" Type="http://schemas.openxmlformats.org/officeDocument/2006/relationships/image" Target="../media/image3.png"/><Relationship Id="rId9" Type="http://schemas.openxmlformats.org/officeDocument/2006/relationships/image" Target="../media/image343.png"/><Relationship Id="rId14" Type="http://schemas.openxmlformats.org/officeDocument/2006/relationships/image" Target="../media/image34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356.png"/><Relationship Id="rId18" Type="http://schemas.openxmlformats.org/officeDocument/2006/relationships/image" Target="../media/image35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55.png"/><Relationship Id="rId17" Type="http://schemas.openxmlformats.org/officeDocument/2006/relationships/image" Target="../media/image229.png"/><Relationship Id="rId2" Type="http://schemas.openxmlformats.org/officeDocument/2006/relationships/image" Target="../media/image1.png"/><Relationship Id="rId16" Type="http://schemas.openxmlformats.org/officeDocument/2006/relationships/image" Target="../media/image145.png"/><Relationship Id="rId20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54.png"/><Relationship Id="rId5" Type="http://schemas.openxmlformats.org/officeDocument/2006/relationships/image" Target="../media/image5.png"/><Relationship Id="rId15" Type="http://schemas.openxmlformats.org/officeDocument/2006/relationships/image" Target="../media/image144.png"/><Relationship Id="rId10" Type="http://schemas.openxmlformats.org/officeDocument/2006/relationships/image" Target="../media/image353.png"/><Relationship Id="rId19" Type="http://schemas.openxmlformats.org/officeDocument/2006/relationships/image" Target="../media/image359.png"/><Relationship Id="rId4" Type="http://schemas.openxmlformats.org/officeDocument/2006/relationships/image" Target="../media/image3.png"/><Relationship Id="rId9" Type="http://schemas.openxmlformats.org/officeDocument/2006/relationships/image" Target="../media/image352.png"/><Relationship Id="rId14" Type="http://schemas.openxmlformats.org/officeDocument/2006/relationships/image" Target="../media/image3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365.png"/><Relationship Id="rId18" Type="http://schemas.openxmlformats.org/officeDocument/2006/relationships/image" Target="../media/image35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64.png"/><Relationship Id="rId17" Type="http://schemas.openxmlformats.org/officeDocument/2006/relationships/image" Target="../media/image229.png"/><Relationship Id="rId2" Type="http://schemas.openxmlformats.org/officeDocument/2006/relationships/image" Target="../media/image1.png"/><Relationship Id="rId16" Type="http://schemas.openxmlformats.org/officeDocument/2006/relationships/image" Target="../media/image145.png"/><Relationship Id="rId20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63.png"/><Relationship Id="rId5" Type="http://schemas.openxmlformats.org/officeDocument/2006/relationships/image" Target="../media/image5.png"/><Relationship Id="rId15" Type="http://schemas.openxmlformats.org/officeDocument/2006/relationships/image" Target="../media/image144.png"/><Relationship Id="rId10" Type="http://schemas.openxmlformats.org/officeDocument/2006/relationships/image" Target="../media/image362.png"/><Relationship Id="rId19" Type="http://schemas.openxmlformats.org/officeDocument/2006/relationships/image" Target="../media/image359.png"/><Relationship Id="rId4" Type="http://schemas.openxmlformats.org/officeDocument/2006/relationships/image" Target="../media/image3.png"/><Relationship Id="rId9" Type="http://schemas.openxmlformats.org/officeDocument/2006/relationships/image" Target="../media/image361.png"/><Relationship Id="rId14" Type="http://schemas.openxmlformats.org/officeDocument/2006/relationships/image" Target="../media/image36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13" Type="http://schemas.openxmlformats.org/officeDocument/2006/relationships/image" Target="../media/image372.png"/><Relationship Id="rId18" Type="http://schemas.openxmlformats.org/officeDocument/2006/relationships/image" Target="../media/image35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71.png"/><Relationship Id="rId17" Type="http://schemas.openxmlformats.org/officeDocument/2006/relationships/image" Target="../media/image229.png"/><Relationship Id="rId2" Type="http://schemas.openxmlformats.org/officeDocument/2006/relationships/image" Target="../media/image1.png"/><Relationship Id="rId16" Type="http://schemas.openxmlformats.org/officeDocument/2006/relationships/image" Target="../media/image145.png"/><Relationship Id="rId20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70.png"/><Relationship Id="rId5" Type="http://schemas.openxmlformats.org/officeDocument/2006/relationships/image" Target="../media/image5.png"/><Relationship Id="rId15" Type="http://schemas.openxmlformats.org/officeDocument/2006/relationships/image" Target="../media/image144.png"/><Relationship Id="rId10" Type="http://schemas.openxmlformats.org/officeDocument/2006/relationships/image" Target="../media/image369.png"/><Relationship Id="rId19" Type="http://schemas.openxmlformats.org/officeDocument/2006/relationships/image" Target="../media/image359.png"/><Relationship Id="rId4" Type="http://schemas.openxmlformats.org/officeDocument/2006/relationships/image" Target="../media/image3.png"/><Relationship Id="rId9" Type="http://schemas.openxmlformats.org/officeDocument/2006/relationships/image" Target="../media/image368.png"/><Relationship Id="rId14" Type="http://schemas.openxmlformats.org/officeDocument/2006/relationships/image" Target="../media/image37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png"/><Relationship Id="rId13" Type="http://schemas.openxmlformats.org/officeDocument/2006/relationships/image" Target="../media/image379.png"/><Relationship Id="rId18" Type="http://schemas.openxmlformats.org/officeDocument/2006/relationships/image" Target="../media/image38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78.png"/><Relationship Id="rId17" Type="http://schemas.openxmlformats.org/officeDocument/2006/relationships/image" Target="../media/image383.png"/><Relationship Id="rId2" Type="http://schemas.openxmlformats.org/officeDocument/2006/relationships/image" Target="../media/image1.png"/><Relationship Id="rId16" Type="http://schemas.openxmlformats.org/officeDocument/2006/relationships/image" Target="../media/image382.png"/><Relationship Id="rId20" Type="http://schemas.openxmlformats.org/officeDocument/2006/relationships/image" Target="../media/image3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77.png"/><Relationship Id="rId5" Type="http://schemas.openxmlformats.org/officeDocument/2006/relationships/image" Target="../media/image5.png"/><Relationship Id="rId15" Type="http://schemas.openxmlformats.org/officeDocument/2006/relationships/image" Target="../media/image381.png"/><Relationship Id="rId10" Type="http://schemas.openxmlformats.org/officeDocument/2006/relationships/image" Target="../media/image376.png"/><Relationship Id="rId19" Type="http://schemas.openxmlformats.org/officeDocument/2006/relationships/image" Target="../media/image385.png"/><Relationship Id="rId4" Type="http://schemas.openxmlformats.org/officeDocument/2006/relationships/image" Target="../media/image3.png"/><Relationship Id="rId9" Type="http://schemas.openxmlformats.org/officeDocument/2006/relationships/image" Target="../media/image375.png"/><Relationship Id="rId14" Type="http://schemas.openxmlformats.org/officeDocument/2006/relationships/image" Target="../media/image38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7.png"/><Relationship Id="rId13" Type="http://schemas.openxmlformats.org/officeDocument/2006/relationships/image" Target="../media/image39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90.png"/><Relationship Id="rId5" Type="http://schemas.openxmlformats.org/officeDocument/2006/relationships/image" Target="../media/image5.png"/><Relationship Id="rId10" Type="http://schemas.openxmlformats.org/officeDocument/2006/relationships/image" Target="../media/image389.png"/><Relationship Id="rId4" Type="http://schemas.openxmlformats.org/officeDocument/2006/relationships/image" Target="../media/image3.png"/><Relationship Id="rId9" Type="http://schemas.openxmlformats.org/officeDocument/2006/relationships/image" Target="../media/image388.png"/><Relationship Id="rId14" Type="http://schemas.openxmlformats.org/officeDocument/2006/relationships/image" Target="../media/image39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4.png"/><Relationship Id="rId5" Type="http://schemas.openxmlformats.org/officeDocument/2006/relationships/image" Target="../media/image5.png"/><Relationship Id="rId10" Type="http://schemas.openxmlformats.org/officeDocument/2006/relationships/image" Target="../media/image396.png"/><Relationship Id="rId4" Type="http://schemas.openxmlformats.org/officeDocument/2006/relationships/image" Target="../media/image3.png"/><Relationship Id="rId9" Type="http://schemas.openxmlformats.org/officeDocument/2006/relationships/image" Target="../media/image395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7.png"/><Relationship Id="rId13" Type="http://schemas.openxmlformats.org/officeDocument/2006/relationships/image" Target="../media/image14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0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00.png"/><Relationship Id="rId5" Type="http://schemas.openxmlformats.org/officeDocument/2006/relationships/image" Target="../media/image5.png"/><Relationship Id="rId10" Type="http://schemas.openxmlformats.org/officeDocument/2006/relationships/image" Target="../media/image399.png"/><Relationship Id="rId4" Type="http://schemas.openxmlformats.org/officeDocument/2006/relationships/image" Target="../media/image3.png"/><Relationship Id="rId9" Type="http://schemas.openxmlformats.org/officeDocument/2006/relationships/image" Target="../media/image398.png"/><Relationship Id="rId14" Type="http://schemas.openxmlformats.org/officeDocument/2006/relationships/image" Target="../media/image14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07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06.png"/><Relationship Id="rId17" Type="http://schemas.openxmlformats.org/officeDocument/2006/relationships/image" Target="../media/image174.png"/><Relationship Id="rId2" Type="http://schemas.openxmlformats.org/officeDocument/2006/relationships/image" Target="../media/image1.png"/><Relationship Id="rId16" Type="http://schemas.openxmlformats.org/officeDocument/2006/relationships/image" Target="../media/image3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05.png"/><Relationship Id="rId5" Type="http://schemas.openxmlformats.org/officeDocument/2006/relationships/image" Target="../media/image5.png"/><Relationship Id="rId15" Type="http://schemas.openxmlformats.org/officeDocument/2006/relationships/image" Target="../media/image210.png"/><Relationship Id="rId10" Type="http://schemas.openxmlformats.org/officeDocument/2006/relationships/image" Target="../media/image404.png"/><Relationship Id="rId4" Type="http://schemas.openxmlformats.org/officeDocument/2006/relationships/image" Target="../media/image3.png"/><Relationship Id="rId9" Type="http://schemas.openxmlformats.org/officeDocument/2006/relationships/image" Target="../media/image403.png"/><Relationship Id="rId14" Type="http://schemas.openxmlformats.org/officeDocument/2006/relationships/image" Target="../media/image35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4.png"/><Relationship Id="rId5" Type="http://schemas.openxmlformats.org/officeDocument/2006/relationships/image" Target="../media/image5.png"/><Relationship Id="rId10" Type="http://schemas.openxmlformats.org/officeDocument/2006/relationships/image" Target="../media/image277.png"/><Relationship Id="rId4" Type="http://schemas.openxmlformats.org/officeDocument/2006/relationships/image" Target="../media/image3.png"/><Relationship Id="rId9" Type="http://schemas.openxmlformats.org/officeDocument/2006/relationships/image" Target="../media/image40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14.png"/><Relationship Id="rId17" Type="http://schemas.openxmlformats.org/officeDocument/2006/relationships/image" Target="../media/image67.png"/><Relationship Id="rId2" Type="http://schemas.openxmlformats.org/officeDocument/2006/relationships/image" Target="../media/image1.pn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13.png"/><Relationship Id="rId5" Type="http://schemas.openxmlformats.org/officeDocument/2006/relationships/image" Target="../media/image5.png"/><Relationship Id="rId15" Type="http://schemas.openxmlformats.org/officeDocument/2006/relationships/image" Target="../media/image415.png"/><Relationship Id="rId10" Type="http://schemas.openxmlformats.org/officeDocument/2006/relationships/image" Target="../media/image412.png"/><Relationship Id="rId4" Type="http://schemas.openxmlformats.org/officeDocument/2006/relationships/image" Target="../media/image3.png"/><Relationship Id="rId9" Type="http://schemas.openxmlformats.org/officeDocument/2006/relationships/image" Target="../media/image411.png"/><Relationship Id="rId14" Type="http://schemas.openxmlformats.org/officeDocument/2006/relationships/image" Target="../media/image21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2.png"/><Relationship Id="rId5" Type="http://schemas.openxmlformats.org/officeDocument/2006/relationships/image" Target="../media/image5.png"/><Relationship Id="rId10" Type="http://schemas.openxmlformats.org/officeDocument/2006/relationships/image" Target="../media/image277.png"/><Relationship Id="rId4" Type="http://schemas.openxmlformats.org/officeDocument/2006/relationships/image" Target="../media/image3.png"/><Relationship Id="rId9" Type="http://schemas.openxmlformats.org/officeDocument/2006/relationships/image" Target="../media/image4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png"/><Relationship Id="rId13" Type="http://schemas.openxmlformats.org/officeDocument/2006/relationships/image" Target="../media/image21.png"/><Relationship Id="rId18" Type="http://schemas.openxmlformats.org/officeDocument/2006/relationships/image" Target="../media/image42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22.png"/><Relationship Id="rId17" Type="http://schemas.openxmlformats.org/officeDocument/2006/relationships/image" Target="../media/image300.png"/><Relationship Id="rId2" Type="http://schemas.openxmlformats.org/officeDocument/2006/relationships/image" Target="../media/image1.png"/><Relationship Id="rId16" Type="http://schemas.openxmlformats.org/officeDocument/2006/relationships/image" Target="../media/image2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21.png"/><Relationship Id="rId5" Type="http://schemas.openxmlformats.org/officeDocument/2006/relationships/image" Target="../media/image5.png"/><Relationship Id="rId15" Type="http://schemas.openxmlformats.org/officeDocument/2006/relationships/image" Target="../media/image288.png"/><Relationship Id="rId10" Type="http://schemas.openxmlformats.org/officeDocument/2006/relationships/image" Target="../media/image420.png"/><Relationship Id="rId4" Type="http://schemas.openxmlformats.org/officeDocument/2006/relationships/image" Target="../media/image3.png"/><Relationship Id="rId9" Type="http://schemas.openxmlformats.org/officeDocument/2006/relationships/image" Target="../media/image419.png"/><Relationship Id="rId14" Type="http://schemas.openxmlformats.org/officeDocument/2006/relationships/image" Target="../media/image287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4.png"/><Relationship Id="rId13" Type="http://schemas.openxmlformats.org/officeDocument/2006/relationships/image" Target="../media/image3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27.png"/><Relationship Id="rId5" Type="http://schemas.openxmlformats.org/officeDocument/2006/relationships/image" Target="../media/image5.png"/><Relationship Id="rId10" Type="http://schemas.openxmlformats.org/officeDocument/2006/relationships/image" Target="../media/image426.png"/><Relationship Id="rId4" Type="http://schemas.openxmlformats.org/officeDocument/2006/relationships/image" Target="../media/image3.png"/><Relationship Id="rId9" Type="http://schemas.openxmlformats.org/officeDocument/2006/relationships/image" Target="../media/image425.png"/><Relationship Id="rId14" Type="http://schemas.openxmlformats.org/officeDocument/2006/relationships/image" Target="../media/image14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8.png"/><Relationship Id="rId13" Type="http://schemas.openxmlformats.org/officeDocument/2006/relationships/image" Target="../media/image43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30.png"/><Relationship Id="rId2" Type="http://schemas.openxmlformats.org/officeDocument/2006/relationships/image" Target="../media/image1.png"/><Relationship Id="rId16" Type="http://schemas.openxmlformats.org/officeDocument/2006/relationships/image" Target="../media/image4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28.png"/><Relationship Id="rId5" Type="http://schemas.openxmlformats.org/officeDocument/2006/relationships/image" Target="../media/image5.png"/><Relationship Id="rId15" Type="http://schemas.openxmlformats.org/officeDocument/2006/relationships/image" Target="../media/image433.png"/><Relationship Id="rId10" Type="http://schemas.openxmlformats.org/officeDocument/2006/relationships/image" Target="../media/image144.png"/><Relationship Id="rId4" Type="http://schemas.openxmlformats.org/officeDocument/2006/relationships/image" Target="../media/image3.png"/><Relationship Id="rId9" Type="http://schemas.openxmlformats.org/officeDocument/2006/relationships/image" Target="../media/image429.png"/><Relationship Id="rId14" Type="http://schemas.openxmlformats.org/officeDocument/2006/relationships/image" Target="../media/image43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1822545" y="2030297"/>
            <a:ext cx="8701567" cy="1409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46391">
              <a:lnSpc>
                <a:spcPct val="100000"/>
              </a:lnSpc>
            </a:pPr>
            <a:r>
              <a:rPr sz="5300" spc="10" dirty="0">
                <a:solidFill>
                  <a:srgbClr val="55A839"/>
                </a:solidFill>
                <a:latin typeface="Calibri Light"/>
                <a:cs typeface="Calibri Light"/>
              </a:rPr>
              <a:t>Pulmonālās hipertensijas</a:t>
            </a:r>
            <a:endParaRPr sz="53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5300" spc="10" dirty="0">
                <a:solidFill>
                  <a:srgbClr val="55A839"/>
                </a:solidFill>
                <a:latin typeface="Calibri Light"/>
                <a:cs typeface="Calibri Light"/>
              </a:rPr>
              <a:t>sociālie un emocionālie aspekti</a:t>
            </a:r>
            <a:endParaRPr sz="5300">
              <a:latin typeface="Calibri Light"/>
              <a:cs typeface="Calibri Light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706276" y="3627555"/>
            <a:ext cx="8848344" cy="2214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290315">
              <a:lnSpc>
                <a:spcPct val="100000"/>
              </a:lnSpc>
            </a:pPr>
            <a:r>
              <a:rPr sz="2400" b="1" spc="10" dirty="0">
                <a:solidFill>
                  <a:srgbClr val="77C2E8"/>
                </a:solidFill>
                <a:latin typeface="Arial"/>
                <a:cs typeface="Arial"/>
              </a:rPr>
              <a:t>Pētījuma atskaite</a:t>
            </a:r>
            <a:endParaRPr sz="2400">
              <a:latin typeface="Arial"/>
              <a:cs typeface="Arial"/>
            </a:endParaRPr>
          </a:p>
          <a:p>
            <a:pPr marL="2743644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Projekts «Līdzdalība 2019»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340" spc="10" dirty="0">
                <a:latin typeface="Calibri"/>
                <a:cs typeface="Calibri"/>
              </a:rPr>
              <a:t>Pētījuma sagatavošanu finansiāli atbalsta Sabiedrības integrācijas fonds</a:t>
            </a:r>
            <a:endParaRPr sz="230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no Kultūras ministrijas piešķirtajiem Latvijas valsts budžeta līdzekļiem.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980" spc="10" dirty="0">
                <a:latin typeface="Calibri"/>
                <a:cs typeface="Calibri"/>
              </a:rPr>
              <a:t>Par pētījuma saturu atbild Pulmonālās hipertensijas biedrība.</a:t>
            </a:r>
            <a:endParaRPr sz="1900">
              <a:latin typeface="Calibri"/>
              <a:cs typeface="Calibri"/>
            </a:endParaRPr>
          </a:p>
          <a:p>
            <a:pPr marL="1928622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2019. gada maijs - septembris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" y="274319"/>
            <a:ext cx="1935480" cy="2188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7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7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7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7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3289" y="3747456"/>
            <a:ext cx="4254550" cy="74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00" spc="10" dirty="0">
                <a:solidFill>
                  <a:srgbClr val="55A839"/>
                </a:solidFill>
                <a:latin typeface="Calibri Light"/>
                <a:cs typeface="Calibri Light"/>
              </a:rPr>
              <a:t>Metodoloģija</a:t>
            </a:r>
            <a:endParaRPr sz="59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7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8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8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8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3225596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Aptaujas anketa (1)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153414"/>
            <a:ext cx="10286928" cy="4846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Anketa sagatavota atbilstoši zinātniskajam pamatojumam, izmantojot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9639" y="1596474"/>
            <a:ext cx="10339971" cy="1254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jautājumu blokus no citiem pētījumiem, lai iegūtos datus varētu</a:t>
            </a:r>
            <a:endParaRPr sz="28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salīdzināt ar ģenerālo populāciju un citām retām slimībām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Pēc sākotnējās anketas ar 70 jautājumiem pārbaudes pilotpētījumā 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239" y="2876634"/>
            <a:ext cx="10128063" cy="14461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7 pacientiem, tā tika ievērojami saīsināta (piemēram, HADS depresijas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skalas vietā izmantota PHQ-9 skala, izņemti atsevišķi jautājumi par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ekonomisko situāciju, jautājumi par veselības aprūpes pakalpojumu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sasniedzamību, apvienoti citi jautājumi ar līdzīgu saturu un struktūru)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8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8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8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8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3224376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Aptaujas anketa (2)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556849"/>
            <a:ext cx="5492244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Anketas jautājumi bija sadalīti blokos: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386839" y="1999342"/>
            <a:ext cx="298582" cy="21183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1.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2.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3.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5.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6.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844039" y="1999342"/>
            <a:ext cx="4697274" cy="24161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Informētā piekrišana dalībai pētījumā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Jautājumi par PH diagnozi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Jautājumi par dzīvi kopumā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Veselības pašvērtējums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Jautājumi par sajūtām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Jautājumi par veselības aprūpes un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sociālajiem pakalpojumiem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86839" y="4681582"/>
            <a:ext cx="298582" cy="6927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7.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8.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844039" y="4681582"/>
            <a:ext cx="3975324" cy="6927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Jautājumi par dzīves apstākļiem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Soc-dem bloka jautājumi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0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52" y="893063"/>
            <a:ext cx="3401568" cy="4986528"/>
          </a:xfrm>
          <a:prstGeom prst="rect">
            <a:avLst/>
          </a:prstGeom>
        </p:spPr>
      </p:pic>
      <p:pic>
        <p:nvPicPr>
          <p:cNvPr id="91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76" y="1088136"/>
            <a:ext cx="2819400" cy="4398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9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9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9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9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2990696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Aptaujas veikšana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458214"/>
            <a:ext cx="9661348" cy="4846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Pašaizpildes anketa ar 45 jautājumiem bija pieejama aizpildīšanai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9639" y="1861649"/>
            <a:ext cx="9514254" cy="849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tiešsaistē un papīra formātā no 04.07.2019. līdz 11.09.2019.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Elektroniski anketa tika izplatīta kā saite uz aptauju epastu veidā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2675465"/>
            <a:ext cx="10019268" cy="8505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pacientiem un viņu tuviniekiem, sociālajos tīklos un PHB mājas lapā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Papīra formātā anketa tika izplatīta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86839" y="3497580"/>
            <a:ext cx="6877355" cy="721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• </a:t>
            </a:r>
            <a:r>
              <a:rPr sz="2400" spc="10" dirty="0">
                <a:latin typeface="Calibri"/>
                <a:cs typeface="Calibri"/>
              </a:rPr>
              <a:t>Ar sociālā darbinieka palīdzību pacientiem vizīšu laikā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• </a:t>
            </a:r>
            <a:r>
              <a:rPr sz="2400" spc="10" dirty="0">
                <a:latin typeface="Calibri"/>
                <a:cs typeface="Calibri"/>
              </a:rPr>
              <a:t>Biedrības sapulcēs un pasākumos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29639" y="4262374"/>
            <a:ext cx="9683222" cy="4846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Kopā tika saņemtas 60 atbildes: 41 tiešsaistes formā un 19 papīra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240" y="4668858"/>
            <a:ext cx="9679077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formā. Papīra formāta atbildes tika ievadītas kopējā datu kopā caur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8240" y="4998042"/>
            <a:ext cx="8504994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elektronisko aptauju. Visi dati tika analizēti apkopotā veidā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0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0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0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0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0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1537857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Izlase (1)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079499"/>
            <a:ext cx="9496956" cy="461327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6655012" y="1187522"/>
            <a:ext cx="1053553" cy="21844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90" b="1" spc="10" dirty="0">
                <a:solidFill>
                  <a:srgbClr val="FFFFFF"/>
                </a:solidFill>
                <a:latin typeface="Arial"/>
                <a:cs typeface="Arial"/>
              </a:rPr>
              <a:t>SPKC dati*</a:t>
            </a:r>
            <a:endParaRPr sz="900">
              <a:latin typeface="Arial"/>
              <a:cs typeface="Arial"/>
            </a:endParaRPr>
          </a:p>
          <a:p>
            <a:pPr marL="339512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26775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143</a:t>
            </a:r>
            <a:endParaRPr sz="1800">
              <a:latin typeface="Calibri"/>
              <a:cs typeface="Calibri"/>
            </a:endParaRPr>
          </a:p>
          <a:p>
            <a:pPr marL="142662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58</a:t>
            </a:r>
            <a:endParaRPr sz="1800">
              <a:latin typeface="Calibri"/>
              <a:cs typeface="Calibri"/>
            </a:endParaRPr>
          </a:p>
          <a:p>
            <a:pPr marL="374437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42662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141</a:t>
            </a:r>
            <a:endParaRPr sz="1800">
              <a:latin typeface="Calibri"/>
              <a:cs typeface="Calibri"/>
            </a:endParaRPr>
          </a:p>
          <a:p>
            <a:pPr marL="374437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558467" y="1187522"/>
            <a:ext cx="1468305" cy="6117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0" b="1" spc="10" dirty="0">
                <a:solidFill>
                  <a:srgbClr val="FFFFFF"/>
                </a:solidFill>
                <a:latin typeface="Arial"/>
                <a:cs typeface="Arial"/>
              </a:rPr>
              <a:t>Pētījuma izlase</a:t>
            </a:r>
            <a:endParaRPr sz="900">
              <a:latin typeface="Arial"/>
              <a:cs typeface="Arial"/>
            </a:endParaRPr>
          </a:p>
          <a:p>
            <a:pPr marL="575479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805472" y="1553282"/>
            <a:ext cx="446913" cy="18807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71%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80" spc="10" dirty="0">
                <a:latin typeface="Calibri"/>
                <a:cs typeface="Calibri"/>
              </a:rPr>
              <a:t>29%</a:t>
            </a:r>
            <a:endParaRPr sz="1300">
              <a:latin typeface="Calibri"/>
              <a:cs typeface="Calibri"/>
            </a:endParaRPr>
          </a:p>
          <a:p>
            <a:pPr marL="115887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0%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80" spc="10" dirty="0">
                <a:latin typeface="Calibri"/>
                <a:cs typeface="Calibri"/>
              </a:rPr>
              <a:t>70%</a:t>
            </a:r>
            <a:endParaRPr sz="1300">
              <a:latin typeface="Calibri"/>
              <a:cs typeface="Calibri"/>
            </a:endParaRPr>
          </a:p>
          <a:p>
            <a:pPr marL="115887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916320" y="1553282"/>
            <a:ext cx="446913" cy="18807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83%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80" spc="10" dirty="0">
                <a:latin typeface="Calibri"/>
                <a:cs typeface="Calibri"/>
              </a:rPr>
              <a:t>17%</a:t>
            </a:r>
            <a:endParaRPr sz="1300">
              <a:latin typeface="Calibri"/>
              <a:cs typeface="Calibri"/>
            </a:endParaRPr>
          </a:p>
          <a:p>
            <a:pPr marL="115885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0%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80" spc="10" dirty="0">
                <a:latin typeface="Calibri"/>
                <a:cs typeface="Calibri"/>
              </a:rPr>
              <a:t>50%</a:t>
            </a:r>
            <a:endParaRPr sz="1300">
              <a:latin typeface="Calibri"/>
              <a:cs typeface="Calibri"/>
            </a:endParaRPr>
          </a:p>
          <a:p>
            <a:pPr marL="115885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29639" y="1911749"/>
            <a:ext cx="912296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Dzimums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365536" y="1875173"/>
            <a:ext cx="3645026" cy="31084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Sieviete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Vīrietis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NA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Pulmonālā arteriālā hipertensija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Idiopātiska pulmonālā arteriālā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hipertensija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Pulmonālā arteriālā hipertensija, kas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saistīta ar iedzimtu sirds slimību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Hroniska tromboemboliska pulmonālā 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hipertensija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024408" y="1875173"/>
            <a:ext cx="283451" cy="15848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50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marL="115887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  <a:p>
            <a:pPr marL="115887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29639" y="3009029"/>
            <a:ext cx="901804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Diagnoze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029450" y="3895997"/>
            <a:ext cx="167563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7921360" y="3895997"/>
            <a:ext cx="330944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024409" y="3895997"/>
            <a:ext cx="283395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9916320" y="3895997"/>
            <a:ext cx="446821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18%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913562" y="4453781"/>
            <a:ext cx="283395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59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7805473" y="4453781"/>
            <a:ext cx="446821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29%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9024409" y="4453781"/>
            <a:ext cx="283395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9916320" y="4453781"/>
            <a:ext cx="446821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6716077" y="5048141"/>
            <a:ext cx="399338" cy="5842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7607988" y="5048141"/>
            <a:ext cx="562719" cy="5842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0%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100%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9024408" y="5048141"/>
            <a:ext cx="283396" cy="5536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9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60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9800431" y="5048141"/>
            <a:ext cx="562699" cy="5536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50178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5%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100%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929639" y="5413900"/>
            <a:ext cx="509549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Kopā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801048" y="5789603"/>
            <a:ext cx="8947941" cy="3394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spc="10" dirty="0">
                <a:solidFill>
                  <a:srgbClr val="BFBFBF"/>
                </a:solidFill>
                <a:latin typeface="Calibri"/>
                <a:cs typeface="Calibri"/>
              </a:rPr>
              <a:t>Datu avots: Slimību profilakses un koordinācijas centrs (SPKC), Ar noteiktām slimībām slimojošu pacientu reģistrs:  Dati par pulmonālās arteriālās</a:t>
            </a:r>
            <a:endParaRPr sz="1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BFBFBF"/>
                </a:solidFill>
                <a:latin typeface="Calibri"/>
                <a:cs typeface="Calibri"/>
              </a:rPr>
              <a:t>hipertensijas uzskaitē esošiem pacientiem (I27.0 diagnoze pēc SSK-10) (uz 22.05.2019.).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0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1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1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1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1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1537857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Izlase (2)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082675"/>
            <a:ext cx="9496959" cy="4567239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6665728" y="1153994"/>
            <a:ext cx="1053555" cy="2900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b="1" spc="10" dirty="0">
                <a:solidFill>
                  <a:srgbClr val="FFFFFF"/>
                </a:solidFill>
                <a:latin typeface="Arial"/>
                <a:cs typeface="Arial"/>
              </a:rPr>
              <a:t>SPKC dati*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562042" y="1153994"/>
            <a:ext cx="1468305" cy="2900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b="1" spc="10" dirty="0">
                <a:solidFill>
                  <a:srgbClr val="FFFFFF"/>
                </a:solidFill>
                <a:latin typeface="Arial"/>
                <a:cs typeface="Arial"/>
              </a:rPr>
              <a:t>Pētījuma izlase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924675" y="1568522"/>
            <a:ext cx="283395" cy="25060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0962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79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41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27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813014" y="1568522"/>
            <a:ext cx="446913" cy="25052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39%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20%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13%</a:t>
            </a:r>
            <a:endParaRPr sz="1800">
              <a:latin typeface="Calibri"/>
              <a:cs typeface="Calibri"/>
            </a:endParaRPr>
          </a:p>
          <a:p>
            <a:pPr marL="115889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8%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12%</a:t>
            </a:r>
            <a:endParaRPr sz="1800">
              <a:latin typeface="Calibri"/>
              <a:cs typeface="Calibri"/>
            </a:endParaRPr>
          </a:p>
          <a:p>
            <a:pPr marL="115889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7%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11%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028379" y="1568522"/>
            <a:ext cx="283959" cy="25052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09537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22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  <a:p>
            <a:pPr marL="115887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  <a:p>
            <a:pPr marL="115887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15887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916719" y="1568522"/>
            <a:ext cx="446913" cy="25052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36%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17%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18%</a:t>
            </a:r>
            <a:endParaRPr sz="1800">
              <a:latin typeface="Calibri"/>
              <a:cs typeface="Calibri"/>
            </a:endParaRPr>
          </a:p>
          <a:p>
            <a:pPr marL="115889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7%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20%</a:t>
            </a:r>
            <a:endParaRPr sz="1800">
              <a:latin typeface="Calibri"/>
              <a:cs typeface="Calibri"/>
            </a:endParaRPr>
          </a:p>
          <a:p>
            <a:pPr marL="115889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2%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47725" y="1890413"/>
            <a:ext cx="1089781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Dzīvesvieta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365780" y="1890413"/>
            <a:ext cx="856655" cy="22104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Rīga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Pierīga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Vidzeme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Kurzeme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Zemgale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Latgale</a:t>
            </a:r>
            <a:endParaRPr sz="1800">
              <a:latin typeface="Calibri"/>
              <a:cs typeface="Calibri"/>
            </a:endParaRPr>
          </a:p>
          <a:p>
            <a:pPr marL="52387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≤39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29639" y="4075828"/>
            <a:ext cx="752528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spc="10" dirty="0">
                <a:latin typeface="Calibri"/>
                <a:cs typeface="Calibri"/>
              </a:rPr>
              <a:t>Ve c u m 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418167" y="4472069"/>
            <a:ext cx="585020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40-64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924675" y="4472069"/>
            <a:ext cx="283395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54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7813014" y="4472069"/>
            <a:ext cx="446821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27%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9028379" y="4472069"/>
            <a:ext cx="283395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9916719" y="4472069"/>
            <a:ext cx="446821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28%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2418167" y="4907933"/>
            <a:ext cx="397215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65+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6808789" y="4907933"/>
            <a:ext cx="399273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126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7813014" y="4907933"/>
            <a:ext cx="446821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62%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9028379" y="4907933"/>
            <a:ext cx="283395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36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9916719" y="4907933"/>
            <a:ext cx="446821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60%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847725" y="5343797"/>
            <a:ext cx="509549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Kopā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6808789" y="5343797"/>
            <a:ext cx="399273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7697128" y="5343797"/>
            <a:ext cx="562699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100%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9028379" y="5343797"/>
            <a:ext cx="283395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60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9800831" y="5343797"/>
            <a:ext cx="562698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100%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801048" y="5789603"/>
            <a:ext cx="8947941" cy="3394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spc="10" dirty="0">
                <a:solidFill>
                  <a:srgbClr val="BFBFBF"/>
                </a:solidFill>
                <a:latin typeface="Calibri"/>
                <a:cs typeface="Calibri"/>
              </a:rPr>
              <a:t>Datu avots: Slimību profilakses un koordinācijas centrs (SPKC), Ar noteiktām slimībām slimojošu pacientu reģistrs:  Dati par pulmonālās arteriālās</a:t>
            </a:r>
            <a:endParaRPr sz="1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BFBFBF"/>
                </a:solidFill>
                <a:latin typeface="Calibri"/>
                <a:cs typeface="Calibri"/>
              </a:rPr>
              <a:t>hipertensijas uzskaitē esošiem pacientiem (I27.0 diagnoze pēc SSK-10) (uz 22.05.2019.).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1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1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1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2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2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3289" y="3747456"/>
            <a:ext cx="6861656" cy="74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00" spc="10" dirty="0">
                <a:solidFill>
                  <a:srgbClr val="55A839"/>
                </a:solidFill>
                <a:latin typeface="Calibri Light"/>
                <a:cs typeface="Calibri Light"/>
              </a:rPr>
              <a:t>Respondentu portrets</a:t>
            </a:r>
            <a:endParaRPr sz="59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2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2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2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2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2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3452042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Dzimums un vecums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2497" y="5645989"/>
            <a:ext cx="5276169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33. Jūsu dzimums 34. Lūdzu, ierakstiet šeit savu vecumu!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2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31" y="2054828"/>
            <a:ext cx="3151851" cy="3151852"/>
          </a:xfrm>
          <a:prstGeom prst="rect">
            <a:avLst/>
          </a:prstGeom>
        </p:spPr>
      </p:pic>
      <p:pic>
        <p:nvPicPr>
          <p:cNvPr id="130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31" y="2042128"/>
            <a:ext cx="3177251" cy="3177252"/>
          </a:xfrm>
          <a:prstGeom prst="rect">
            <a:avLst/>
          </a:prstGeom>
        </p:spPr>
      </p:pic>
      <p:pic>
        <p:nvPicPr>
          <p:cNvPr id="131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64" y="2054828"/>
            <a:ext cx="1364791" cy="1575925"/>
          </a:xfrm>
          <a:prstGeom prst="rect">
            <a:avLst/>
          </a:prstGeom>
        </p:spPr>
      </p:pic>
      <p:pic>
        <p:nvPicPr>
          <p:cNvPr id="132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64" y="2042128"/>
            <a:ext cx="1390192" cy="1601326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3890875" y="5112415"/>
            <a:ext cx="741893" cy="453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Sieviete,</a:t>
            </a:r>
            <a:endParaRPr sz="1600">
              <a:latin typeface="Calibri"/>
              <a:cs typeface="Calibri"/>
            </a:endParaRPr>
          </a:p>
          <a:p>
            <a:pPr marL="21082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50, 83%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489811" y="1738279"/>
            <a:ext cx="699751" cy="453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953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V īrietis,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10, 17%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549347" y="1365086"/>
            <a:ext cx="937643" cy="3061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b="1" spc="10" dirty="0">
                <a:solidFill>
                  <a:srgbClr val="595959"/>
                </a:solidFill>
                <a:latin typeface="Arial"/>
                <a:cs typeface="Arial"/>
              </a:rPr>
              <a:t>Dzimums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33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93" y="1968500"/>
            <a:ext cx="3312406" cy="3213100"/>
          </a:xfrm>
          <a:prstGeom prst="rect">
            <a:avLst/>
          </a:prstGeom>
        </p:spPr>
      </p:pic>
      <p:pic>
        <p:nvPicPr>
          <p:cNvPr id="134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45" y="1803387"/>
            <a:ext cx="12701" cy="3533896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7870319" y="202174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502766" y="260695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992836" y="319522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360389" y="378043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0320672" y="4368703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7380247" y="4956967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440825" y="2006502"/>
            <a:ext cx="352958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&lt;39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273820" y="2591719"/>
            <a:ext cx="51450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40-49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273820" y="3179982"/>
            <a:ext cx="51450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50-59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6273820" y="3765198"/>
            <a:ext cx="51450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60-69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6273820" y="4353463"/>
            <a:ext cx="51450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70-79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6440825" y="4938679"/>
            <a:ext cx="35295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&gt;80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079987" y="1365086"/>
            <a:ext cx="782052" cy="3061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solidFill>
                  <a:srgbClr val="595959"/>
                </a:solidFill>
                <a:latin typeface="Arial"/>
                <a:cs typeface="Arial"/>
              </a:rPr>
              <a:t>Vecums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3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3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3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4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4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4252851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Izglītība un nodarbinātība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9624" y="5645989"/>
            <a:ext cx="6094901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i="1" spc="10" dirty="0">
                <a:solidFill>
                  <a:srgbClr val="BFBFBF"/>
                </a:solidFill>
                <a:latin typeface="Arial"/>
                <a:cs typeface="Arial"/>
              </a:rPr>
              <a:t>35. Kāda ir Jūsu izglītība? 36. Kāds ir Jūsu nodarbinātības statuss?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4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3" y="3524425"/>
            <a:ext cx="1558080" cy="1191572"/>
          </a:xfrm>
          <a:prstGeom prst="rect">
            <a:avLst/>
          </a:prstGeom>
        </p:spPr>
      </p:pic>
      <p:pic>
        <p:nvPicPr>
          <p:cNvPr id="14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3" y="3511726"/>
            <a:ext cx="1583480" cy="1216971"/>
          </a:xfrm>
          <a:prstGeom prst="rect">
            <a:avLst/>
          </a:prstGeom>
        </p:spPr>
      </p:pic>
      <p:pic>
        <p:nvPicPr>
          <p:cNvPr id="14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36" y="2047806"/>
            <a:ext cx="2916408" cy="3281869"/>
          </a:xfrm>
          <a:prstGeom prst="rect">
            <a:avLst/>
          </a:prstGeom>
        </p:spPr>
      </p:pic>
      <p:pic>
        <p:nvPicPr>
          <p:cNvPr id="14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35" y="2035107"/>
            <a:ext cx="2941809" cy="3307268"/>
          </a:xfrm>
          <a:prstGeom prst="rect">
            <a:avLst/>
          </a:prstGeom>
        </p:spPr>
      </p:pic>
      <p:pic>
        <p:nvPicPr>
          <p:cNvPr id="14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25" y="1667525"/>
            <a:ext cx="2364352" cy="2333252"/>
          </a:xfrm>
          <a:prstGeom prst="rect">
            <a:avLst/>
          </a:prstGeom>
        </p:spPr>
      </p:pic>
      <p:pic>
        <p:nvPicPr>
          <p:cNvPr id="147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24" y="1654825"/>
            <a:ext cx="2389753" cy="2358653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4534373" y="4243735"/>
            <a:ext cx="719160" cy="1124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7368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Pamata</a:t>
            </a:r>
            <a:endParaRPr sz="160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izglītība</a:t>
            </a:r>
            <a:endParaRPr sz="1600">
              <a:latin typeface="Calibri"/>
              <a:cs typeface="Calibri"/>
            </a:endParaRPr>
          </a:p>
          <a:p>
            <a:pPr marL="220281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vai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zemāka,</a:t>
            </a:r>
            <a:endParaRPr sz="1600">
              <a:latin typeface="Calibri"/>
              <a:cs typeface="Calibri"/>
            </a:endParaRPr>
          </a:p>
          <a:p>
            <a:pPr marL="112712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5, 8%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87179" y="4405279"/>
            <a:ext cx="730463" cy="6745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Vidējā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izglītība,</a:t>
            </a:r>
            <a:endParaRPr sz="1600">
              <a:latin typeface="Calibri"/>
              <a:cs typeface="Calibri"/>
            </a:endParaRPr>
          </a:p>
          <a:p>
            <a:pPr marL="15366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33, 55%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282611" y="1854102"/>
            <a:ext cx="792316" cy="6745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Augstākā</a:t>
            </a:r>
            <a:endParaRPr sz="1600">
              <a:latin typeface="Calibri"/>
              <a:cs typeface="Calibri"/>
            </a:endParaRPr>
          </a:p>
          <a:p>
            <a:pPr marL="3086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izglītība,</a:t>
            </a:r>
            <a:endParaRPr sz="1600">
              <a:latin typeface="Calibri"/>
              <a:cs typeface="Calibri"/>
            </a:endParaRPr>
          </a:p>
          <a:p>
            <a:pPr marL="46227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22, 37%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675219" y="1328510"/>
            <a:ext cx="793876" cy="3061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b="1" spc="10" dirty="0">
                <a:solidFill>
                  <a:srgbClr val="595959"/>
                </a:solidFill>
                <a:latin typeface="Arial"/>
                <a:cs typeface="Arial"/>
              </a:rPr>
              <a:t>Izglītība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48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2070100"/>
            <a:ext cx="685800" cy="3347726"/>
          </a:xfrm>
          <a:prstGeom prst="rect">
            <a:avLst/>
          </a:prstGeom>
        </p:spPr>
      </p:pic>
      <p:pic>
        <p:nvPicPr>
          <p:cNvPr id="149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508500"/>
            <a:ext cx="673100" cy="909326"/>
          </a:xfrm>
          <a:prstGeom prst="rect">
            <a:avLst/>
          </a:prstGeom>
        </p:spPr>
      </p:pic>
      <p:pic>
        <p:nvPicPr>
          <p:cNvPr id="150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4699000"/>
            <a:ext cx="673100" cy="718826"/>
          </a:xfrm>
          <a:prstGeom prst="rect">
            <a:avLst/>
          </a:prstGeom>
        </p:spPr>
      </p:pic>
      <p:pic>
        <p:nvPicPr>
          <p:cNvPr id="151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5054600"/>
            <a:ext cx="673100" cy="363226"/>
          </a:xfrm>
          <a:prstGeom prst="rect">
            <a:avLst/>
          </a:prstGeom>
        </p:spPr>
      </p:pic>
      <p:pic>
        <p:nvPicPr>
          <p:cNvPr id="152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5321300"/>
            <a:ext cx="673100" cy="96526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6883193" y="180228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745730" y="4249831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608270" y="4429663"/>
            <a:ext cx="39717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522305" y="479237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0384844" y="506364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123175" y="1322414"/>
            <a:ext cx="1469034" cy="3061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b="1" spc="10" dirty="0">
                <a:solidFill>
                  <a:srgbClr val="595959"/>
                </a:solidFill>
                <a:latin typeface="Arial"/>
                <a:cs typeface="Arial"/>
              </a:rPr>
              <a:t>Nodarbinātība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3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41" y="2100173"/>
            <a:ext cx="111587" cy="111586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8604157" y="2058319"/>
            <a:ext cx="61894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Pen sijā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54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41" y="2552185"/>
            <a:ext cx="111587" cy="111586"/>
          </a:xfrm>
          <a:prstGeom prst="rect">
            <a:avLst/>
          </a:prstGeom>
        </p:spPr>
      </p:pic>
      <p:sp>
        <p:nvSpPr>
          <p:cNvPr id="17" name="text 1"/>
          <p:cNvSpPr txBox="1"/>
          <p:nvPr/>
        </p:nvSpPr>
        <p:spPr>
          <a:xfrm>
            <a:off x="8604157" y="2509423"/>
            <a:ext cx="227787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solidFill>
                  <a:srgbClr val="595959"/>
                </a:solidFill>
                <a:latin typeface="Calibri"/>
                <a:cs typeface="Calibri"/>
              </a:rPr>
              <a:t>St rādā piln as  s lo dzes  d arbu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55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41" y="3004197"/>
            <a:ext cx="111587" cy="111586"/>
          </a:xfrm>
          <a:prstGeom prst="rect">
            <a:avLst/>
          </a:prstGeom>
        </p:spPr>
      </p:pic>
      <p:sp>
        <p:nvSpPr>
          <p:cNvPr id="18" name="text 1"/>
          <p:cNvSpPr txBox="1"/>
          <p:nvPr/>
        </p:nvSpPr>
        <p:spPr>
          <a:xfrm>
            <a:off x="8604156" y="2960526"/>
            <a:ext cx="2660194" cy="4507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Bezdarbnieks, un nevar strādāt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(ilgtermiņa slimība, invaliditāte)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6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41" y="3456209"/>
            <a:ext cx="111587" cy="111586"/>
          </a:xfrm>
          <a:prstGeom prst="rect">
            <a:avLst/>
          </a:prstGeom>
        </p:spPr>
      </p:pic>
      <p:sp>
        <p:nvSpPr>
          <p:cNvPr id="19" name="text 1"/>
          <p:cNvSpPr txBox="1"/>
          <p:nvPr/>
        </p:nvSpPr>
        <p:spPr>
          <a:xfrm>
            <a:off x="8604157" y="3414678"/>
            <a:ext cx="146466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Pašn odarbinātais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7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41" y="3908221"/>
            <a:ext cx="111587" cy="111586"/>
          </a:xfrm>
          <a:prstGeom prst="rect">
            <a:avLst/>
          </a:prstGeom>
        </p:spPr>
      </p:pic>
      <p:sp>
        <p:nvSpPr>
          <p:cNvPr id="20" name="text 1"/>
          <p:cNvSpPr txBox="1"/>
          <p:nvPr/>
        </p:nvSpPr>
        <p:spPr>
          <a:xfrm>
            <a:off x="8604157" y="3865782"/>
            <a:ext cx="20492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St rādā pus slodz es darb u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5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6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6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6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6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1815713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Dzīvesvieta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9624" y="5661230"/>
            <a:ext cx="5428361" cy="2720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41. Dzīvesvieta, 42. Kāda tipa apdzīvotā vietā Jūs dzīvojat?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6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70" y="2197100"/>
            <a:ext cx="3141229" cy="3086100"/>
          </a:xfrm>
          <a:prstGeom prst="rect">
            <a:avLst/>
          </a:prstGeom>
        </p:spPr>
      </p:pic>
      <p:pic>
        <p:nvPicPr>
          <p:cNvPr id="16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21" y="2000428"/>
            <a:ext cx="12701" cy="3471973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020818" y="221376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343925" y="278983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630035" y="336591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486980" y="3941982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485593" y="451805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056427" y="509717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298765" y="2195479"/>
            <a:ext cx="40528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Rīga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085596" y="2774598"/>
            <a:ext cx="6061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Pierīga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49516" y="3350670"/>
            <a:ext cx="73192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Zemg al 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35292" y="3926742"/>
            <a:ext cx="754887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Vidzeme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920750" y="4502815"/>
            <a:ext cx="76139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Ku rz eme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057211" y="5078887"/>
            <a:ext cx="64983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Latgale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728595" y="1563207"/>
            <a:ext cx="840592" cy="3061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b="1" spc="10" dirty="0">
                <a:solidFill>
                  <a:srgbClr val="595959"/>
                </a:solidFill>
                <a:latin typeface="Arial"/>
                <a:cs typeface="Arial"/>
              </a:rPr>
              <a:t>Reģions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6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09" y="2298700"/>
            <a:ext cx="2181991" cy="2870200"/>
          </a:xfrm>
          <a:prstGeom prst="rect">
            <a:avLst/>
          </a:prstGeom>
        </p:spPr>
      </p:pic>
      <p:pic>
        <p:nvPicPr>
          <p:cNvPr id="16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60" y="2000428"/>
            <a:ext cx="12701" cy="3471973"/>
          </a:xfrm>
          <a:prstGeom prst="rect">
            <a:avLst/>
          </a:prstGeom>
        </p:spPr>
      </p:pic>
      <p:sp>
        <p:nvSpPr>
          <p:cNvPr id="19" name="text 1"/>
          <p:cNvSpPr txBox="1"/>
          <p:nvPr/>
        </p:nvSpPr>
        <p:spPr>
          <a:xfrm>
            <a:off x="10320951" y="2357023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924899" y="3222654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478162" y="4088287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198950" y="4950870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7334256" y="2341783"/>
            <a:ext cx="58074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Pilsēta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6409123" y="3204366"/>
            <a:ext cx="15096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Mazpilsēta, ciems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7449952" y="4069998"/>
            <a:ext cx="48056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Lauki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7674363" y="4935631"/>
            <a:ext cx="23469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7512821" y="1563207"/>
            <a:ext cx="2244620" cy="3061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b="1" spc="10" dirty="0">
                <a:solidFill>
                  <a:srgbClr val="595959"/>
                </a:solidFill>
                <a:latin typeface="Arial"/>
                <a:cs typeface="Arial"/>
              </a:rPr>
              <a:t>Apdzīvotas vietas tips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1005717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Saturs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494790"/>
            <a:ext cx="8046549" cy="40312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Kopsavilkums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Pētījuma apraksts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Metodoloģija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Respondentu portrets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Pulmonālā hipertensija ikdienā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Vispārējais veselības pašvērtējums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Ve s e l ī b a s  stāvo k l i s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•</a:t>
            </a:r>
            <a:r>
              <a:rPr sz="1960" spc="10" dirty="0">
                <a:latin typeface="Calibri"/>
                <a:cs typeface="Calibri"/>
              </a:rPr>
              <a:t>Ve s e l ī b a s  a p r ū p e s  u n  s o c i ā l o  p a ka l p o j u m u  p i e e j a m ī b a</a:t>
            </a:r>
            <a:endParaRPr sz="19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Secinājumi un ieteikumi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aspekA: pēCjuma atskaite. Projekts "Līdzdalība 2019"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2259" y="6518075"/>
            <a:ext cx="11170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7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7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7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7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7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5025258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Mājsaimniecības raksturojums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36188" y="5645989"/>
            <a:ext cx="6998478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i="1" spc="10" dirty="0">
                <a:solidFill>
                  <a:srgbClr val="BFBFBF"/>
                </a:solidFill>
                <a:latin typeface="Arial"/>
                <a:cs typeface="Arial"/>
              </a:rPr>
              <a:t>37. Vai esat precējies/-usies vai ilgtermiņa attiecībās? 38. Va i  J u m s  i r b ē rn i ? 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7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93" y="2267958"/>
            <a:ext cx="2168074" cy="2890766"/>
          </a:xfrm>
          <a:prstGeom prst="rect">
            <a:avLst/>
          </a:prstGeom>
        </p:spPr>
      </p:pic>
      <p:pic>
        <p:nvPicPr>
          <p:cNvPr id="17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92" y="2255258"/>
            <a:ext cx="2193474" cy="2916166"/>
          </a:xfrm>
          <a:prstGeom prst="rect">
            <a:avLst/>
          </a:prstGeom>
        </p:spPr>
      </p:pic>
      <p:pic>
        <p:nvPicPr>
          <p:cNvPr id="17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14" y="2267959"/>
            <a:ext cx="1650869" cy="2697120"/>
          </a:xfrm>
          <a:prstGeom prst="rect">
            <a:avLst/>
          </a:prstGeom>
        </p:spPr>
      </p:pic>
      <p:pic>
        <p:nvPicPr>
          <p:cNvPr id="17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13" y="2255259"/>
            <a:ext cx="1676269" cy="2722521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4756332" y="4057807"/>
            <a:ext cx="958449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Jā, 35, 58%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42818" y="3204366"/>
            <a:ext cx="102861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Nē, 25, 42%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65214" y="1560158"/>
            <a:ext cx="4036652" cy="3061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b="1" spc="10" dirty="0">
                <a:solidFill>
                  <a:srgbClr val="595959"/>
                </a:solidFill>
                <a:latin typeface="Arial"/>
                <a:cs typeface="Arial"/>
              </a:rPr>
              <a:t>Precējies/usies vai ilgtermiņa attiecībās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80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71" y="2256453"/>
            <a:ext cx="2907882" cy="2907882"/>
          </a:xfrm>
          <a:prstGeom prst="rect">
            <a:avLst/>
          </a:prstGeom>
        </p:spPr>
      </p:pic>
      <p:pic>
        <p:nvPicPr>
          <p:cNvPr id="18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1" y="2243753"/>
            <a:ext cx="2933282" cy="2933282"/>
          </a:xfrm>
          <a:prstGeom prst="rect">
            <a:avLst/>
          </a:prstGeom>
        </p:spPr>
      </p:pic>
      <p:pic>
        <p:nvPicPr>
          <p:cNvPr id="182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72" y="3710393"/>
            <a:ext cx="1453939" cy="1445976"/>
          </a:xfrm>
          <a:prstGeom prst="rect">
            <a:avLst/>
          </a:prstGeom>
        </p:spPr>
      </p:pic>
      <p:pic>
        <p:nvPicPr>
          <p:cNvPr id="183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2" y="3697693"/>
            <a:ext cx="1479339" cy="1471376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9687607" y="2488087"/>
            <a:ext cx="90091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Ir, 46, 77%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268438" y="4767991"/>
            <a:ext cx="109751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Nav, 14, 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198265" y="1560158"/>
            <a:ext cx="593741" cy="3061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10" b="1" spc="10" dirty="0">
                <a:solidFill>
                  <a:srgbClr val="595959"/>
                </a:solidFill>
                <a:latin typeface="Arial"/>
                <a:cs typeface="Arial"/>
              </a:rPr>
              <a:t>Bērni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8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8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8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8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9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5025258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Mājsaimniecības raksturojums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36188" y="5645989"/>
            <a:ext cx="10420766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i="1" spc="10" dirty="0">
                <a:solidFill>
                  <a:srgbClr val="BFBFBF"/>
                </a:solidFill>
                <a:latin typeface="Arial"/>
                <a:cs typeface="Arial"/>
              </a:rPr>
              <a:t>39. Cik cilvēki, ieskaitot Jūs, dzīvo Jūsu mājsaimniecībā? 40. Kurš no šiem vislabāk raksturo Jūsu mājsaimniecību?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91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001" y="5192507"/>
            <a:ext cx="291876" cy="135736"/>
          </a:xfrm>
          <a:prstGeom prst="rect">
            <a:avLst/>
          </a:prstGeom>
        </p:spPr>
      </p:pic>
      <p:pic>
        <p:nvPicPr>
          <p:cNvPr id="192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001" y="2133600"/>
            <a:ext cx="2334399" cy="2806700"/>
          </a:xfrm>
          <a:prstGeom prst="rect">
            <a:avLst/>
          </a:prstGeom>
        </p:spPr>
      </p:pic>
      <p:pic>
        <p:nvPicPr>
          <p:cNvPr id="193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53" y="2000428"/>
            <a:ext cx="12701" cy="3457685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1151202" y="2116231"/>
            <a:ext cx="25190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859327" y="2500279"/>
            <a:ext cx="25190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254015" y="2881278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254015" y="3265326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983702" y="3646326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62140" y="4030375"/>
            <a:ext cx="148946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545890" y="4414423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983702" y="4795423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108078" y="5179470"/>
            <a:ext cx="148945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879015" y="2100991"/>
            <a:ext cx="271993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Vienas personas mājsaimniecība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7076882" y="2481991"/>
            <a:ext cx="150937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Pāris bez  b ērn iem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566340" y="2866038"/>
            <a:ext cx="302635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Viens pieaugušais ar bērnu/bērniem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6901175" y="3247038"/>
            <a:ext cx="16950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Pāris ar vienu  b ērn 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6595741" y="3631087"/>
            <a:ext cx="199197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9" spc="10" dirty="0">
                <a:solidFill>
                  <a:srgbClr val="595959"/>
                </a:solidFill>
                <a:latin typeface="Calibri"/>
                <a:cs typeface="Calibri"/>
              </a:rPr>
              <a:t>Pāris ar diviem b ērn iem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6084181" y="4015134"/>
            <a:ext cx="251236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Pāris ar trīs u n vairāk bērn iem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785670" y="4396135"/>
            <a:ext cx="282234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Citas mājsaimniecības ar bērniem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665782" y="4780182"/>
            <a:ext cx="293705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Citas mājsaimniecības bez bērniem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347456" y="5161182"/>
            <a:ext cx="23469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7579145" y="1563207"/>
            <a:ext cx="2182124" cy="3061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595959"/>
                </a:solidFill>
                <a:latin typeface="Arial"/>
                <a:cs typeface="Arial"/>
              </a:rPr>
              <a:t>Mājsaimniecības tips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94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5" y="4788123"/>
            <a:ext cx="223671" cy="95908"/>
          </a:xfrm>
          <a:prstGeom prst="rect">
            <a:avLst/>
          </a:prstGeom>
        </p:spPr>
      </p:pic>
      <p:pic>
        <p:nvPicPr>
          <p:cNvPr id="195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87600"/>
            <a:ext cx="3086100" cy="2496431"/>
          </a:xfrm>
          <a:prstGeom prst="rect">
            <a:avLst/>
          </a:prstGeom>
        </p:spPr>
      </p:pic>
      <p:pic>
        <p:nvPicPr>
          <p:cNvPr id="196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" y="4877680"/>
            <a:ext cx="4293755" cy="12701"/>
          </a:xfrm>
          <a:prstGeom prst="rect">
            <a:avLst/>
          </a:prstGeom>
        </p:spPr>
      </p:pic>
      <p:sp>
        <p:nvSpPr>
          <p:cNvPr id="25" name="text 1"/>
          <p:cNvSpPr txBox="1"/>
          <p:nvPr/>
        </p:nvSpPr>
        <p:spPr>
          <a:xfrm>
            <a:off x="1157743" y="308549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871252" y="212842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2584762" y="3951126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3298271" y="4045614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4063278" y="423763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4776787" y="4524151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281887" y="5054503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0" name="text 1"/>
          <p:cNvSpPr txBox="1"/>
          <p:nvPr/>
        </p:nvSpPr>
        <p:spPr>
          <a:xfrm>
            <a:off x="1995396" y="5054503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1" name="text 1"/>
          <p:cNvSpPr txBox="1"/>
          <p:nvPr/>
        </p:nvSpPr>
        <p:spPr>
          <a:xfrm>
            <a:off x="2708905" y="5054503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2" name="text 1"/>
          <p:cNvSpPr txBox="1"/>
          <p:nvPr/>
        </p:nvSpPr>
        <p:spPr>
          <a:xfrm>
            <a:off x="3422414" y="5054503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3" name="text 1"/>
          <p:cNvSpPr txBox="1"/>
          <p:nvPr/>
        </p:nvSpPr>
        <p:spPr>
          <a:xfrm>
            <a:off x="3939262" y="5054503"/>
            <a:ext cx="539191" cy="4507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696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5 un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vairāk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4" name="text 1"/>
          <p:cNvSpPr txBox="1"/>
          <p:nvPr/>
        </p:nvSpPr>
        <p:spPr>
          <a:xfrm>
            <a:off x="4798885" y="5054503"/>
            <a:ext cx="2346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5" name="text 1"/>
          <p:cNvSpPr txBox="1"/>
          <p:nvPr/>
        </p:nvSpPr>
        <p:spPr>
          <a:xfrm>
            <a:off x="982317" y="1575398"/>
            <a:ext cx="3054615" cy="3061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b="1" spc="10" dirty="0">
                <a:solidFill>
                  <a:srgbClr val="595959"/>
                </a:solidFill>
                <a:latin typeface="Arial"/>
                <a:cs typeface="Arial"/>
              </a:rPr>
              <a:t>Cilvēku skaits mājsaimniecībā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9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20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20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20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20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4393387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Mājsaimniecības ienākumi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39152" y="5655133"/>
            <a:ext cx="8664424" cy="5207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43. Lūdzu, atzīmējiet, kādi ir Jūsu mājsaimniecības rīcībā esošie ienākumi (eiro) vidēji uz vienu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mājsaimniecības locekli mēnesī. * EU-SILC apsekojums 2018 (CSB)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0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36" y="5156835"/>
            <a:ext cx="843588" cy="152870"/>
          </a:xfrm>
          <a:prstGeom prst="rect">
            <a:avLst/>
          </a:prstGeom>
        </p:spPr>
      </p:pic>
      <p:pic>
        <p:nvPicPr>
          <p:cNvPr id="20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36" y="1701800"/>
            <a:ext cx="7590863" cy="3175000"/>
          </a:xfrm>
          <a:prstGeom prst="rect">
            <a:avLst/>
          </a:prstGeom>
        </p:spPr>
      </p:pic>
      <p:pic>
        <p:nvPicPr>
          <p:cNvPr id="20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7" y="1562617"/>
            <a:ext cx="12701" cy="389255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061806" y="1701702"/>
            <a:ext cx="397175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123342" y="2134519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857957" y="256428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796422" y="2997102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640011" y="3426870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531037" y="3856638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374627" y="428945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327189" y="4719223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374627" y="5152038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546542" y="1686462"/>
            <a:ext cx="72735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Līdz 190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494346" y="2116231"/>
            <a:ext cx="81930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191 - 3 70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494346" y="2549046"/>
            <a:ext cx="81930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371 - 5 50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494346" y="2978814"/>
            <a:ext cx="81930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551 - 7 30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494346" y="3411631"/>
            <a:ext cx="81930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731 - 9 10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391349" y="3841398"/>
            <a:ext cx="92090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911 - 1 010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288352" y="4274215"/>
            <a:ext cx="102250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1011 - 1500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920750" y="4703983"/>
            <a:ext cx="138805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Nev ēlo s atb ild ēt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2062290" y="5133751"/>
            <a:ext cx="23469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9668782" y="3200017"/>
            <a:ext cx="1623596" cy="2418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i="1" spc="10" dirty="0">
                <a:solidFill>
                  <a:srgbClr val="7F7F7F"/>
                </a:solidFill>
                <a:latin typeface="Arial"/>
                <a:cs typeface="Arial"/>
              </a:rPr>
              <a:t>Vidējie ekvivalenOe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9060769" y="3443857"/>
            <a:ext cx="2232177" cy="7056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82587">
              <a:lnSpc>
                <a:spcPct val="100000"/>
              </a:lnSpc>
            </a:pPr>
            <a:r>
              <a:rPr sz="1449" i="1" spc="10" dirty="0">
                <a:solidFill>
                  <a:srgbClr val="7F7F7F"/>
                </a:solidFill>
                <a:latin typeface="Arial"/>
                <a:cs typeface="Arial"/>
              </a:rPr>
              <a:t>rīcībā esošie ienākumi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449" i="1" spc="10" dirty="0">
                <a:solidFill>
                  <a:srgbClr val="7F7F7F"/>
                </a:solidFill>
                <a:latin typeface="Arial"/>
                <a:cs typeface="Arial"/>
              </a:rPr>
              <a:t>uz vienu mājsaimniecības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510" i="1" spc="10" dirty="0">
                <a:solidFill>
                  <a:srgbClr val="7F7F7F"/>
                </a:solidFill>
                <a:latin typeface="Arial"/>
                <a:cs typeface="Arial"/>
              </a:rPr>
              <a:t>locekli Latvijā 2017. gadā*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0465566" y="2941972"/>
            <a:ext cx="832836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55A839"/>
                </a:solidFill>
                <a:latin typeface="Calibri"/>
                <a:cs typeface="Calibri"/>
              </a:rPr>
              <a:t>728 EUR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0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13" y="3141798"/>
            <a:ext cx="7145021" cy="17054"/>
          </a:xfrm>
          <a:prstGeom prst="rect">
            <a:avLst/>
          </a:prstGeom>
        </p:spPr>
      </p:pic>
      <p:sp>
        <p:nvSpPr>
          <p:cNvPr id="27" name="text 1"/>
          <p:cNvSpPr txBox="1"/>
          <p:nvPr/>
        </p:nvSpPr>
        <p:spPr>
          <a:xfrm>
            <a:off x="10463530" y="2445149"/>
            <a:ext cx="832836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55A839"/>
                </a:solidFill>
                <a:latin typeface="Calibri"/>
                <a:cs typeface="Calibri"/>
              </a:rPr>
              <a:t>489 EUR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08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20" y="2641055"/>
            <a:ext cx="7145019" cy="17054"/>
          </a:xfrm>
          <a:prstGeom prst="rect">
            <a:avLst/>
          </a:prstGeom>
        </p:spPr>
      </p:pic>
      <p:sp>
        <p:nvSpPr>
          <p:cNvPr id="28" name="text 1"/>
          <p:cNvSpPr txBox="1"/>
          <p:nvPr/>
        </p:nvSpPr>
        <p:spPr>
          <a:xfrm>
            <a:off x="9173810" y="1026793"/>
            <a:ext cx="2232178" cy="9335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76236">
              <a:lnSpc>
                <a:spcPct val="100000"/>
              </a:lnSpc>
            </a:pPr>
            <a:r>
              <a:rPr sz="1510" i="1" spc="10" dirty="0">
                <a:solidFill>
                  <a:srgbClr val="7F7F7F"/>
                </a:solidFill>
                <a:latin typeface="Arial"/>
                <a:cs typeface="Arial"/>
              </a:rPr>
              <a:t>Mājsaimniecību rīcībā</a:t>
            </a:r>
            <a:endParaRPr sz="1500">
              <a:latin typeface="Arial"/>
              <a:cs typeface="Arial"/>
            </a:endParaRPr>
          </a:p>
          <a:p>
            <a:pPr marL="346075">
              <a:lnSpc>
                <a:spcPct val="100000"/>
              </a:lnSpc>
            </a:pPr>
            <a:r>
              <a:rPr sz="1449" i="1" spc="10" dirty="0">
                <a:solidFill>
                  <a:srgbClr val="7F7F7F"/>
                </a:solidFill>
                <a:latin typeface="Arial"/>
                <a:cs typeface="Arial"/>
              </a:rPr>
              <a:t>(neto) esošie ienākumi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449" i="1" spc="10" dirty="0">
                <a:solidFill>
                  <a:srgbClr val="7F7F7F"/>
                </a:solidFill>
                <a:latin typeface="Arial"/>
                <a:cs typeface="Arial"/>
              </a:rPr>
              <a:t>uz vienu mājsaimniecības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510" i="1" spc="10" dirty="0">
                <a:solidFill>
                  <a:srgbClr val="7F7F7F"/>
                </a:solidFill>
                <a:latin typeface="Arial"/>
                <a:cs typeface="Arial"/>
              </a:rPr>
              <a:t>locekli Latvijā 2017. gadā*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2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21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21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21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21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7702983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Pamatnepieciešamību nodrošināšanas iespējas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53439" y="5655133"/>
            <a:ext cx="9321468" cy="5235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30. Vai pēdējo 12 mēnešu laikā naudas trūkuma dēļ̧ Jūs nevarējāt atļau?es sev nodrošināt atsevišķas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pamatnepieciešamības?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43" y="1828800"/>
            <a:ext cx="3647756" cy="3479800"/>
          </a:xfrm>
          <a:prstGeom prst="rect">
            <a:avLst/>
          </a:prstGeom>
        </p:spPr>
      </p:pic>
      <p:pic>
        <p:nvPicPr>
          <p:cNvPr id="21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1828800"/>
            <a:ext cx="3898900" cy="3479800"/>
          </a:xfrm>
          <a:prstGeom prst="rect">
            <a:avLst/>
          </a:prstGeom>
        </p:spPr>
      </p:pic>
      <p:pic>
        <p:nvPicPr>
          <p:cNvPr id="21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0" y="1828800"/>
            <a:ext cx="431800" cy="3479800"/>
          </a:xfrm>
          <a:prstGeom prst="rect">
            <a:avLst/>
          </a:prstGeom>
        </p:spPr>
      </p:pic>
      <p:pic>
        <p:nvPicPr>
          <p:cNvPr id="21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0" y="1828800"/>
            <a:ext cx="88900" cy="3479800"/>
          </a:xfrm>
          <a:prstGeom prst="rect">
            <a:avLst/>
          </a:prstGeom>
        </p:spPr>
      </p:pic>
      <p:pic>
        <p:nvPicPr>
          <p:cNvPr id="220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495" y="1634824"/>
            <a:ext cx="12701" cy="3870626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7752637" y="1881535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709152" y="252466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68%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362040" y="3167790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55%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101803" y="3810919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45%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841373" y="445404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407483" y="509717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0138937" y="188153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0139032" y="2524662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705142" y="3167790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444713" y="3810919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9227768" y="4454047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793973" y="5097175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0928048" y="1881535"/>
            <a:ext cx="51111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0971436" y="2524662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0884658" y="3167790"/>
            <a:ext cx="55450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 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0884722" y="3810919"/>
            <a:ext cx="55444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 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0928113" y="4454047"/>
            <a:ext cx="51105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0928048" y="5097175"/>
            <a:ext cx="5109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1145056" y="2524662"/>
            <a:ext cx="29398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920750" y="1863246"/>
            <a:ext cx="504027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Pieeja internetam privātai lietošanai, kad tas ir nepieciešams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981967" y="2384455"/>
            <a:ext cx="4975657" cy="447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9" spc="10" dirty="0">
                <a:solidFill>
                  <a:srgbClr val="595959"/>
                </a:solidFill>
                <a:latin typeface="Calibri"/>
                <a:cs typeface="Calibri"/>
              </a:rPr>
              <a:t>Satikš an ās  ar draugiem/ģimen i (radiem) vismaz reizi mēn esī</a:t>
            </a:r>
            <a:endParaRPr sz="1200">
              <a:latin typeface="Calibri"/>
              <a:cs typeface="Calibri"/>
            </a:endParaRPr>
          </a:p>
          <a:p>
            <a:pPr marL="1057498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uz  k opīg u maltīti v ai glāzi d zēriena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325627" y="3149502"/>
            <a:ext cx="463296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No valk āt o drēbju no maiņa pret  jaun ām (nevis lieto tām)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296493" y="3670710"/>
            <a:ext cx="4666181" cy="4535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Nelielas naudas summas tērēšana katru nedēļu Tkai sev,</a:t>
            </a:r>
            <a:endParaRPr sz="1600">
              <a:latin typeface="Calibri"/>
              <a:cs typeface="Calibri"/>
            </a:endParaRPr>
          </a:p>
          <a:p>
            <a:pPr marL="28257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savam priekam (kaut ko nopērkot vai darot priekš sevis)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584134" y="4313839"/>
            <a:ext cx="4385056" cy="4479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9" spc="10" dirty="0">
                <a:solidFill>
                  <a:srgbClr val="595959"/>
                </a:solidFill>
                <a:latin typeface="Calibri"/>
                <a:cs typeface="Calibri"/>
              </a:rPr>
              <a:t>Mēbeļu (gultu, dīvānu, skapja, bufetes u.c.) nomaiņa</a:t>
            </a:r>
            <a:endParaRPr sz="1400">
              <a:latin typeface="Calibri"/>
              <a:cs typeface="Calibri"/>
            </a:endParaRPr>
          </a:p>
          <a:p>
            <a:pPr marL="197072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mājsaimniecībā, kad tās ir nolietotas vai bojātas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1098041" y="4953919"/>
            <a:ext cx="4875682" cy="4507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29" spc="10" dirty="0">
                <a:solidFill>
                  <a:srgbClr val="595959"/>
                </a:solidFill>
                <a:latin typeface="Calibri"/>
                <a:cs typeface="Calibri"/>
              </a:rPr>
              <a:t>Regulāra piedalīšanās atpūtas aktivitātēs (kas ir saistītas ar</a:t>
            </a:r>
            <a:endParaRPr sz="1000">
              <a:latin typeface="Calibri"/>
              <a:cs typeface="Calibri"/>
            </a:endParaRPr>
          </a:p>
          <a:p>
            <a:pPr marL="1649671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naud as izmaksām)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2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10" y="1361036"/>
            <a:ext cx="111586" cy="111585"/>
          </a:xfrm>
          <a:prstGeom prst="rect">
            <a:avLst/>
          </a:prstGeom>
        </p:spPr>
      </p:pic>
      <p:sp>
        <p:nvSpPr>
          <p:cNvPr id="31" name="text 1"/>
          <p:cNvSpPr txBox="1"/>
          <p:nvPr/>
        </p:nvSpPr>
        <p:spPr>
          <a:xfrm>
            <a:off x="6293026" y="1317655"/>
            <a:ext cx="20411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22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57" y="1361036"/>
            <a:ext cx="111585" cy="111585"/>
          </a:xfrm>
          <a:prstGeom prst="rect">
            <a:avLst/>
          </a:prstGeom>
        </p:spPr>
      </p:pic>
      <p:sp>
        <p:nvSpPr>
          <p:cNvPr id="225" name="text 1"/>
          <p:cNvSpPr txBox="1"/>
          <p:nvPr/>
        </p:nvSpPr>
        <p:spPr>
          <a:xfrm>
            <a:off x="6793573" y="1317655"/>
            <a:ext cx="26558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Nē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23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71" y="1361036"/>
            <a:ext cx="111585" cy="111585"/>
          </a:xfrm>
          <a:prstGeom prst="rect">
            <a:avLst/>
          </a:prstGeom>
        </p:spPr>
      </p:pic>
      <p:sp>
        <p:nvSpPr>
          <p:cNvPr id="226" name="text 1"/>
          <p:cNvSpPr txBox="1"/>
          <p:nvPr/>
        </p:nvSpPr>
        <p:spPr>
          <a:xfrm>
            <a:off x="7364287" y="1317655"/>
            <a:ext cx="138805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Nev ēlo s atb ild ēt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24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33" y="1361036"/>
            <a:ext cx="111586" cy="111585"/>
          </a:xfrm>
          <a:prstGeom prst="rect">
            <a:avLst/>
          </a:prstGeom>
        </p:spPr>
      </p:pic>
      <p:sp>
        <p:nvSpPr>
          <p:cNvPr id="227" name="text 1"/>
          <p:cNvSpPr txBox="1"/>
          <p:nvPr/>
        </p:nvSpPr>
        <p:spPr>
          <a:xfrm>
            <a:off x="9048348" y="1317655"/>
            <a:ext cx="28204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22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22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22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23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23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862587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Pamatnepieciešamību nodrošināšanas iespējas: mērķgrupas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salīdzinājums ar visiem Latvijas iedzīvotājiem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3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27" y="1905000"/>
            <a:ext cx="4420173" cy="3086100"/>
          </a:xfrm>
          <a:prstGeom prst="rect">
            <a:avLst/>
          </a:prstGeom>
        </p:spPr>
      </p:pic>
      <p:pic>
        <p:nvPicPr>
          <p:cNvPr id="23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27" y="2044700"/>
            <a:ext cx="1981773" cy="3098800"/>
          </a:xfrm>
          <a:prstGeom prst="rect">
            <a:avLst/>
          </a:prstGeom>
        </p:spPr>
      </p:pic>
      <p:pic>
        <p:nvPicPr>
          <p:cNvPr id="23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27" y="2197100"/>
            <a:ext cx="3416873" cy="3098800"/>
          </a:xfrm>
          <a:prstGeom prst="rect">
            <a:avLst/>
          </a:prstGeom>
        </p:spPr>
      </p:pic>
      <p:pic>
        <p:nvPicPr>
          <p:cNvPr id="23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77" y="1821501"/>
            <a:ext cx="12701" cy="3549539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6945829" y="1893726"/>
            <a:ext cx="1031403" cy="4924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9836">
              <a:lnSpc>
                <a:spcPct val="100000"/>
              </a:lnSpc>
            </a:pPr>
            <a:r>
              <a:rPr sz="1600" spc="10" dirty="0">
                <a:solidFill>
                  <a:srgbClr val="0F6FC6"/>
                </a:solidFill>
                <a:latin typeface="Calibri"/>
                <a:cs typeface="Calibri"/>
              </a:rPr>
              <a:t>21.7%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13.7%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132703" y="2481991"/>
            <a:ext cx="1045456" cy="492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93890">
              <a:lnSpc>
                <a:spcPct val="100000"/>
              </a:lnSpc>
            </a:pPr>
            <a:r>
              <a:rPr sz="1600" spc="10" dirty="0">
                <a:solidFill>
                  <a:srgbClr val="0F6FC6"/>
                </a:solidFill>
                <a:latin typeface="Calibri"/>
                <a:cs typeface="Calibri"/>
              </a:rPr>
              <a:t>25.0%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16.8%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228742" y="3073302"/>
            <a:ext cx="1154029" cy="759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0F6FC6"/>
                </a:solidFill>
                <a:latin typeface="Calibri"/>
                <a:cs typeface="Calibri"/>
              </a:rPr>
              <a:t>35.0%</a:t>
            </a:r>
            <a:endParaRPr sz="1600">
              <a:latin typeface="Calibri"/>
              <a:cs typeface="Calibri"/>
            </a:endParaRPr>
          </a:p>
          <a:p>
            <a:pPr marL="265014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39.4%</a:t>
            </a:r>
            <a:endParaRPr sz="1600">
              <a:latin typeface="Calibri"/>
              <a:cs typeface="Calibri"/>
            </a:endParaRPr>
          </a:p>
          <a:p>
            <a:pPr marL="602464">
              <a:lnSpc>
                <a:spcPct val="100000"/>
              </a:lnSpc>
            </a:pPr>
            <a:r>
              <a:rPr sz="1600" spc="10" dirty="0">
                <a:solidFill>
                  <a:srgbClr val="0F6FC6"/>
                </a:solidFill>
                <a:latin typeface="Calibri"/>
                <a:cs typeface="Calibri"/>
              </a:rPr>
              <a:t>45.0%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533898" y="4249831"/>
            <a:ext cx="553573" cy="492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0F6FC6"/>
                </a:solidFill>
                <a:latin typeface="Calibri"/>
                <a:cs typeface="Calibri"/>
              </a:rPr>
              <a:t>56.7%</a:t>
            </a:r>
            <a:endParaRPr sz="1600">
              <a:latin typeface="Calibri"/>
              <a:cs typeface="Calibri"/>
            </a:endParaRPr>
          </a:p>
          <a:p>
            <a:pPr marL="2007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56.7%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0459094" y="4841143"/>
            <a:ext cx="55156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0F6FC6"/>
                </a:solidFill>
                <a:latin typeface="Calibri"/>
                <a:cs typeface="Calibri"/>
              </a:rPr>
              <a:t>73.3%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415957" y="2040031"/>
            <a:ext cx="44856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4.9%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584603" y="2631343"/>
            <a:ext cx="44856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7.7%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277256" y="3219607"/>
            <a:ext cx="5515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19.2%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927760" y="3807870"/>
            <a:ext cx="5515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13.4%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108439" y="4399183"/>
            <a:ext cx="5515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33.0%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7536089" y="4987447"/>
            <a:ext cx="5515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23.5%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7476019" y="3957222"/>
            <a:ext cx="55156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22.5%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626423" y="5136799"/>
            <a:ext cx="5515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41.6%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019998" y="1899823"/>
            <a:ext cx="3876039" cy="4507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99" spc="10" dirty="0">
                <a:solidFill>
                  <a:srgbClr val="595959"/>
                </a:solidFill>
                <a:latin typeface="Calibri"/>
                <a:cs typeface="Calibri"/>
              </a:rPr>
              <a:t>Pieeja internetam privātai lietošanai, kad tas ir</a:t>
            </a:r>
            <a:endParaRPr sz="900">
              <a:latin typeface="Calibri"/>
              <a:cs typeface="Calibri"/>
            </a:endParaRPr>
          </a:p>
          <a:p>
            <a:pPr marL="1360808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nep ieciešams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920750" y="2491135"/>
            <a:ext cx="4975658" cy="4479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9" spc="10" dirty="0">
                <a:solidFill>
                  <a:srgbClr val="595959"/>
                </a:solidFill>
                <a:latin typeface="Calibri"/>
                <a:cs typeface="Calibri"/>
              </a:rPr>
              <a:t>Satikš an ās  ar draugiem/ģimen i (radiem) vismaz reizi mēn esī</a:t>
            </a:r>
            <a:endParaRPr sz="1200">
              <a:latin typeface="Calibri"/>
              <a:cs typeface="Calibri"/>
            </a:endParaRPr>
          </a:p>
          <a:p>
            <a:pPr marL="1057498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uz  k opīg u maltīti v ai glāzi d zēriena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264409" y="3204366"/>
            <a:ext cx="463296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No valk āt o drēbju no maiņa pret  jaun ām (nevis lieto tām)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235276" y="3667663"/>
            <a:ext cx="4666182" cy="4563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Nelielas naudas summas tērēšana katru nedēļu Tkai sev,</a:t>
            </a:r>
            <a:endParaRPr sz="1600">
              <a:latin typeface="Calibri"/>
              <a:cs typeface="Calibri"/>
            </a:endParaRPr>
          </a:p>
          <a:p>
            <a:pPr marL="28194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savam priekam (kaut ko nopērkot vai darot priekš sevis)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522916" y="4258975"/>
            <a:ext cx="4385056" cy="447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9" spc="10" dirty="0">
                <a:solidFill>
                  <a:srgbClr val="595959"/>
                </a:solidFill>
                <a:latin typeface="Calibri"/>
                <a:cs typeface="Calibri"/>
              </a:rPr>
              <a:t>Mēbeļu (gultu, dīvānu, skapja, bufetes u.c.) nomaiņa</a:t>
            </a:r>
            <a:endParaRPr sz="1400">
              <a:latin typeface="Calibri"/>
              <a:cs typeface="Calibri"/>
            </a:endParaRPr>
          </a:p>
          <a:p>
            <a:pPr marL="197073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mājsaimniecībā, kad tās ir nolietotas vai bojātas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036823" y="4847238"/>
            <a:ext cx="4875682" cy="4507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29" spc="10" dirty="0">
                <a:solidFill>
                  <a:srgbClr val="595959"/>
                </a:solidFill>
                <a:latin typeface="Calibri"/>
                <a:cs typeface="Calibri"/>
              </a:rPr>
              <a:t>Regulāra piedalīšanās atpūtas aktivitātēs (kas ir saistītas ar</a:t>
            </a:r>
            <a:endParaRPr sz="1000">
              <a:latin typeface="Calibri"/>
              <a:cs typeface="Calibri"/>
            </a:endParaRPr>
          </a:p>
          <a:p>
            <a:pPr marL="164967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naud as izmaksām)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3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25" y="1484213"/>
            <a:ext cx="111586" cy="111586"/>
          </a:xfrm>
          <a:prstGeom prst="rect">
            <a:avLst/>
          </a:prstGeom>
        </p:spPr>
      </p:pic>
      <p:sp>
        <p:nvSpPr>
          <p:cNvPr id="24" name="text 1"/>
          <p:cNvSpPr txBox="1"/>
          <p:nvPr/>
        </p:nvSpPr>
        <p:spPr>
          <a:xfrm>
            <a:off x="2588641" y="1442623"/>
            <a:ext cx="79166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Nev arēju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37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26" y="1484213"/>
            <a:ext cx="111585" cy="111586"/>
          </a:xfrm>
          <a:prstGeom prst="rect">
            <a:avLst/>
          </a:prstGeom>
        </p:spPr>
      </p:pic>
      <p:sp>
        <p:nvSpPr>
          <p:cNvPr id="25" name="text 1"/>
          <p:cNvSpPr txBox="1"/>
          <p:nvPr/>
        </p:nvSpPr>
        <p:spPr>
          <a:xfrm>
            <a:off x="3915041" y="1442623"/>
            <a:ext cx="179486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Visi iedzīvotāji (2018)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38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65" y="1484213"/>
            <a:ext cx="111586" cy="111586"/>
          </a:xfrm>
          <a:prstGeom prst="rect">
            <a:avLst/>
          </a:prstGeom>
        </p:spPr>
      </p:pic>
      <p:sp>
        <p:nvSpPr>
          <p:cNvPr id="26" name="text 1"/>
          <p:cNvSpPr txBox="1"/>
          <p:nvPr/>
        </p:nvSpPr>
        <p:spPr>
          <a:xfrm>
            <a:off x="6248680" y="1442623"/>
            <a:ext cx="39544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Iedzīvotāji zem nabadzības riska sliekšņa (2018)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853439" y="5371670"/>
            <a:ext cx="10487872" cy="7846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Q30. Salīdzinājumam: Iedzīvotāju īpatsvars, kuri naudas trūkuma dēļ nevarēja atļau@es sev nodrošināt atsevišķas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80" i="1" spc="10" dirty="0">
                <a:solidFill>
                  <a:srgbClr val="BFBFBF"/>
                </a:solidFill>
                <a:latin typeface="Arial"/>
                <a:cs typeface="Arial"/>
              </a:rPr>
              <a:t>pamatnepieciešamības 2015.–2018. gadā (procentos no visiem iedzīvotājiem, kuriem bija vismaz 16 gadi) no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Materiālā nenodrošināOba Latvijā 2018. gadā (CSB, 2019)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0945548" y="1433479"/>
            <a:ext cx="73174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Starpība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1123666" y="1927255"/>
            <a:ext cx="55184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16.8%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11123666" y="2509423"/>
            <a:ext cx="55184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17.3%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1125252" y="3064159"/>
            <a:ext cx="55184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15.8%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4" name="text 1"/>
          <p:cNvSpPr txBox="1"/>
          <p:nvPr/>
        </p:nvSpPr>
        <p:spPr>
          <a:xfrm>
            <a:off x="11123666" y="3664614"/>
            <a:ext cx="55184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31.6%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9" name="text 1"/>
          <p:cNvSpPr txBox="1"/>
          <p:nvPr/>
        </p:nvSpPr>
        <p:spPr>
          <a:xfrm>
            <a:off x="11125252" y="4265071"/>
            <a:ext cx="55184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23.7%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0" name="text 1"/>
          <p:cNvSpPr txBox="1"/>
          <p:nvPr/>
        </p:nvSpPr>
        <p:spPr>
          <a:xfrm>
            <a:off x="11125252" y="4819807"/>
            <a:ext cx="551849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49.8%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2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24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24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24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24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3655038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Respondentu portrets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060831"/>
            <a:ext cx="7118568" cy="3807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Pētījumā piedalījās 60 respondenti: 10 vīrieši un </a:t>
            </a:r>
            <a:r>
              <a:rPr sz="2200" b="1" spc="10" dirty="0">
                <a:solidFill>
                  <a:srgbClr val="7F7F7F"/>
                </a:solidFill>
                <a:latin typeface="Arial"/>
                <a:cs typeface="Arial"/>
              </a:rPr>
              <a:t>60 sievietes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9639" y="1414399"/>
            <a:ext cx="10397381" cy="19456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1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110" spc="10" dirty="0">
                <a:solidFill>
                  <a:srgbClr val="7F7F7F"/>
                </a:solidFill>
                <a:latin typeface="Calibri"/>
                <a:cs typeface="Calibri"/>
              </a:rPr>
              <a:t>Ve c u m ā  </a:t>
            </a:r>
            <a:r>
              <a:rPr sz="2110" b="1" spc="10" dirty="0">
                <a:solidFill>
                  <a:srgbClr val="7F7F7F"/>
                </a:solidFill>
                <a:latin typeface="Arial"/>
                <a:cs typeface="Arial"/>
              </a:rPr>
              <a:t>no 23 līdz 82 gadiem</a:t>
            </a:r>
            <a:r>
              <a:rPr sz="2110" spc="10" dirty="0">
                <a:solidFill>
                  <a:srgbClr val="7F7F7F"/>
                </a:solidFill>
                <a:latin typeface="Calibri"/>
                <a:cs typeface="Calibri"/>
              </a:rPr>
              <a:t>, divas trešdaļas (68%) aptaujāto bija vecumā virs 60 gadiem</a:t>
            </a:r>
            <a:endParaRPr sz="2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00" b="1" spc="10" dirty="0">
                <a:solidFill>
                  <a:srgbClr val="7F7F7F"/>
                </a:solidFill>
                <a:latin typeface="Arial"/>
                <a:cs typeface="Arial"/>
              </a:rPr>
              <a:t>55% bija vidējā izglītība</a:t>
            </a: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, 37% - augstākā izglītība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00" b="1" spc="10" dirty="0">
                <a:solidFill>
                  <a:srgbClr val="7F7F7F"/>
                </a:solidFill>
                <a:latin typeface="Arial"/>
                <a:cs typeface="Arial"/>
              </a:rPr>
              <a:t>62% bija pensijā</a:t>
            </a: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, 26% strādāja, 13% bija bezdarbnieki, kas nevar strādāt veselības dēļ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37% dzīvoja Rīgā, kopumā </a:t>
            </a:r>
            <a:r>
              <a:rPr sz="2200" b="1" spc="10" dirty="0">
                <a:solidFill>
                  <a:srgbClr val="7F7F7F"/>
                </a:solidFill>
                <a:latin typeface="Arial"/>
                <a:cs typeface="Arial"/>
              </a:rPr>
              <a:t>65% dzīvoja pilsētās</a:t>
            </a:r>
            <a:endParaRPr sz="2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58% bija precējušies, </a:t>
            </a:r>
            <a:r>
              <a:rPr sz="2200" b="1" spc="10" dirty="0">
                <a:solidFill>
                  <a:srgbClr val="7F7F7F"/>
                </a:solidFill>
                <a:latin typeface="Arial"/>
                <a:cs typeface="Arial"/>
              </a:rPr>
              <a:t>77% bija bērni</a:t>
            </a:r>
            <a:endParaRPr sz="2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00" b="1" spc="10" dirty="0">
                <a:solidFill>
                  <a:srgbClr val="7F7F7F"/>
                </a:solidFill>
                <a:latin typeface="Arial"/>
                <a:cs typeface="Arial"/>
              </a:rPr>
              <a:t>27% dzīvoja vieni</a:t>
            </a: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, bet 43% divatā, 29% - 3 un vairāk cilvēki mājsaimniecībā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3587623"/>
            <a:ext cx="8814544" cy="3807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050" spc="10" dirty="0">
                <a:solidFill>
                  <a:srgbClr val="7F7F7F"/>
                </a:solidFill>
                <a:latin typeface="Calibri"/>
                <a:cs typeface="Calibri"/>
              </a:rPr>
              <a:t>65% aptaujāto mājsaimniecības </a:t>
            </a:r>
            <a:r>
              <a:rPr sz="2050" b="1" spc="10" dirty="0">
                <a:solidFill>
                  <a:srgbClr val="7F7F7F"/>
                </a:solidFill>
                <a:latin typeface="Arial"/>
                <a:cs typeface="Arial"/>
              </a:rPr>
              <a:t>ienākumi nepārsniedza 550 EUR uz cilvēku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29639" y="3877176"/>
            <a:ext cx="9643882" cy="6556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mājsaimniecībā, kas ir zem vidējā ienākuma valstī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Ievērojami vairāk respondentu kā vidēji valstī </a:t>
            </a:r>
            <a:r>
              <a:rPr sz="2200" b="1" spc="10" dirty="0">
                <a:solidFill>
                  <a:srgbClr val="7F7F7F"/>
                </a:solidFill>
                <a:latin typeface="Arial"/>
                <a:cs typeface="Arial"/>
              </a:rPr>
              <a:t>nevarēja atļauties </a:t>
            </a: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piedalīties atpūtas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240" y="4474584"/>
            <a:ext cx="9637090" cy="3064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aktivitātēs, kas saistītas ar naudas izmaksām (attiecīgi 73% un 24%) un atļauties tērēt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240" y="4703184"/>
            <a:ext cx="10117071" cy="3064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nelielas naudas summas ik nedēļu tikai sev (attiecīgi 45% un 13%) vai nomainīt nolietotās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8240" y="4943976"/>
            <a:ext cx="9781874" cy="3064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drēbes pret jaunām (attiecīgi 35% un 19%), vai satikties ar draugiem un radiem vismaz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58240" y="5172576"/>
            <a:ext cx="9568499" cy="3064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reizi mēnesī (attiecīgi 25% un 8%); līdzīgi kā iedzīvotāji zem nabadzības riska sliekšņa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58240" y="5413368"/>
            <a:ext cx="4971225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nevarēja atļauties labiekārtot mājokli (57%)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24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24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25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25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25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3289" y="3747456"/>
            <a:ext cx="9527740" cy="74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00" spc="10" dirty="0">
                <a:solidFill>
                  <a:srgbClr val="55A839"/>
                </a:solidFill>
                <a:latin typeface="Calibri Light"/>
                <a:cs typeface="Calibri Light"/>
              </a:rPr>
              <a:t>Pulmonālā hipertensija ikdienā</a:t>
            </a:r>
            <a:endParaRPr sz="59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25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25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25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25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25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6953908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Pulmonālā arteriālā hipertensija: diagnoze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5694758"/>
            <a:ext cx="6303029" cy="5207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1. Lūdzu norādiet, kura no šīm diagnozēm attiecas uz Jūsu veselību?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2. Kurai funkcionālai klasei atbilst Jūsu situācija?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60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34" y="4277622"/>
            <a:ext cx="688933" cy="157810"/>
          </a:xfrm>
          <a:prstGeom prst="rect">
            <a:avLst/>
          </a:prstGeom>
        </p:spPr>
      </p:pic>
      <p:pic>
        <p:nvPicPr>
          <p:cNvPr id="261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09" y="4268097"/>
            <a:ext cx="707983" cy="176859"/>
          </a:xfrm>
          <a:prstGeom prst="rect">
            <a:avLst/>
          </a:prstGeom>
        </p:spPr>
      </p:pic>
      <p:pic>
        <p:nvPicPr>
          <p:cNvPr id="262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268" y="4356527"/>
            <a:ext cx="688934" cy="78905"/>
          </a:xfrm>
          <a:prstGeom prst="rect">
            <a:avLst/>
          </a:prstGeom>
        </p:spPr>
      </p:pic>
      <p:pic>
        <p:nvPicPr>
          <p:cNvPr id="263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743" y="4347002"/>
            <a:ext cx="707984" cy="97955"/>
          </a:xfrm>
          <a:prstGeom prst="rect">
            <a:avLst/>
          </a:prstGeom>
        </p:spPr>
      </p:pic>
      <p:pic>
        <p:nvPicPr>
          <p:cNvPr id="264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070100"/>
            <a:ext cx="5854700" cy="2365332"/>
          </a:xfrm>
          <a:prstGeom prst="rect">
            <a:avLst/>
          </a:prstGeom>
        </p:spPr>
      </p:pic>
      <p:pic>
        <p:nvPicPr>
          <p:cNvPr id="265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5" y="2060575"/>
            <a:ext cx="5873750" cy="2384382"/>
          </a:xfrm>
          <a:prstGeom prst="rect">
            <a:avLst/>
          </a:prstGeom>
        </p:spPr>
      </p:pic>
      <p:pic>
        <p:nvPicPr>
          <p:cNvPr id="266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429082"/>
            <a:ext cx="10346702" cy="12701"/>
          </a:xfrm>
          <a:prstGeom prst="rect">
            <a:avLst/>
          </a:prstGeom>
        </p:spPr>
      </p:pic>
      <p:pic>
        <p:nvPicPr>
          <p:cNvPr id="267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429082"/>
            <a:ext cx="10346702" cy="77173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663521" y="1805335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437321" y="3935887"/>
            <a:ext cx="29398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108092" y="3304951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830522" y="3146454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604259" y="4015134"/>
            <a:ext cx="29417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0326592" y="4094382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030106" y="4606447"/>
            <a:ext cx="1660143" cy="447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9" spc="10" dirty="0">
                <a:solidFill>
                  <a:srgbClr val="595959"/>
                </a:solidFill>
                <a:latin typeface="Calibri"/>
                <a:cs typeface="Calibri"/>
              </a:rPr>
              <a:t>Pu lmo nālā arteriālā</a:t>
            </a:r>
            <a:endParaRPr sz="1200">
              <a:latin typeface="Calibri"/>
              <a:cs typeface="Calibri"/>
            </a:endParaRPr>
          </a:p>
          <a:p>
            <a:pPr marL="31893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hiper ten sija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751551" y="4606447"/>
            <a:ext cx="1657096" cy="6736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59982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Idiopātiska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149" spc="10" dirty="0">
                <a:solidFill>
                  <a:srgbClr val="595959"/>
                </a:solidFill>
                <a:latin typeface="Calibri"/>
                <a:cs typeface="Calibri"/>
              </a:rPr>
              <a:t>pu lmo nālā ar ter iālā</a:t>
            </a:r>
            <a:endParaRPr sz="1100">
              <a:latin typeface="Calibri"/>
              <a:cs typeface="Calibri"/>
            </a:endParaRPr>
          </a:p>
          <a:p>
            <a:pPr marL="319819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hiper ten sija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474774" y="4606447"/>
            <a:ext cx="1660143" cy="9012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Pu lmo nālā arteriālā</a:t>
            </a:r>
            <a:endParaRPr sz="1400">
              <a:latin typeface="Calibri"/>
              <a:cs typeface="Calibri"/>
            </a:endParaRPr>
          </a:p>
          <a:p>
            <a:pPr marL="136017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hipertensija, kas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299" spc="10" dirty="0">
                <a:solidFill>
                  <a:srgbClr val="595959"/>
                </a:solidFill>
                <a:latin typeface="Calibri"/>
                <a:cs typeface="Calibri"/>
              </a:rPr>
              <a:t>saistīta ar iedz imt u</a:t>
            </a:r>
            <a:endParaRPr sz="1200">
              <a:latin typeface="Calibri"/>
              <a:cs typeface="Calibri"/>
            </a:endParaRPr>
          </a:p>
          <a:p>
            <a:pPr marL="268638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sirds slimību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274991" y="4606447"/>
            <a:ext cx="1493113" cy="9012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67444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Hroniska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tromb oembo liska</a:t>
            </a:r>
            <a:endParaRPr sz="1400">
              <a:latin typeface="Calibri"/>
              <a:cs typeface="Calibri"/>
            </a:endParaRPr>
          </a:p>
          <a:p>
            <a:pPr marL="292258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pu lmo nālā</a:t>
            </a:r>
            <a:endParaRPr sz="1600">
              <a:latin typeface="Calibri"/>
              <a:cs typeface="Calibri"/>
            </a:endParaRPr>
          </a:p>
          <a:p>
            <a:pPr marL="241047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hiper ten sija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419125" y="4606447"/>
            <a:ext cx="61407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Nez in 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0303383" y="4606447"/>
            <a:ext cx="2820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26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27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27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27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27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8367367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Pulmonālā arteriālā hipertensija: smaguma pakāpe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aspek4: pē7juma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5694758"/>
            <a:ext cx="6303029" cy="5207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1. Lūdzu norādiet, kura no šīm diagnozēm attiecas uz Jūsu veselību?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2. Kurai funkcionālai klasei atbilst Jūsu situācija?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244857" y="1280450"/>
            <a:ext cx="5232311" cy="39914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FC I: </a:t>
            </a:r>
            <a:r>
              <a:rPr sz="1600" spc="10" dirty="0">
                <a:latin typeface="Calibri"/>
                <a:cs typeface="Calibri"/>
              </a:rPr>
              <a:t>pacients ar pulmonālo hipertensiju, bet bez tai sekojošiem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ierobežojumiem ﬁziskai ak4vitātei. Parasta ﬁziskā ak4vitāte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neizraisa elpas trūkumu vai nogurumu, sāpes krūšu kurvī vai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tuvu ģībonim.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FC II: </a:t>
            </a:r>
            <a:r>
              <a:rPr sz="1600" spc="10" dirty="0">
                <a:latin typeface="Calibri"/>
                <a:cs typeface="Calibri"/>
              </a:rPr>
              <a:t>pacientam ar pulmonālo hipertensiju ir nedaudz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ierobežota fiziskā aktivitāte. Komfortabli jūtas atpūšoties.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Parasta fiziska aktivitāte rada pārmērīgu elpas trūkumu vai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nogurumu, sāpes krūšu kurvī vai tuvu ģībonim.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FC III: </a:t>
            </a:r>
            <a:r>
              <a:rPr sz="1600" spc="10" dirty="0">
                <a:latin typeface="Calibri"/>
                <a:cs typeface="Calibri"/>
              </a:rPr>
              <a:t>pacientam ar pulmonālo hipertensiju ir manāmi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ierobežota fiziskā aktivitāte. Komfortabli jūtas atpūšoties. Pat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viegla fiziska aktivitāte izraisa elpas trūkumu vai nogurumu,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sāpes krūšu kurvī vai tuvu ģībonim.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FC IV: </a:t>
            </a:r>
            <a:r>
              <a:rPr sz="1600" spc="10" dirty="0">
                <a:latin typeface="Calibri"/>
                <a:cs typeface="Calibri"/>
              </a:rPr>
              <a:t>pacients ar pulmonālo hipertensiju, kurš nav spējīgs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veikt nekādu ﬁzisku ak4vitā4 bez simptomiem. Šiem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pacien4em ir sirds mazspējas pazīmes. Elpas trūkums un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nogurums var būt pat atpūtas laikā. Jebkāda ﬁziska ak4vitāte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pas4prina diskomfortu.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7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4" y="1831975"/>
            <a:ext cx="4788285" cy="3062856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1299113" y="4185822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043011" y="157673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838406" y="2734974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633802" y="186629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480698" y="4185822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276156" y="4478431"/>
            <a:ext cx="293989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7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5" y="5142757"/>
            <a:ext cx="111586" cy="111586"/>
          </a:xfrm>
          <a:prstGeom prst="rect">
            <a:avLst/>
          </a:prstGeom>
        </p:spPr>
      </p:pic>
      <p:pic>
        <p:nvPicPr>
          <p:cNvPr id="27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80" y="5133232"/>
            <a:ext cx="130636" cy="130636"/>
          </a:xfrm>
          <a:prstGeom prst="rect">
            <a:avLst/>
          </a:prstGeom>
        </p:spPr>
      </p:pic>
      <p:sp>
        <p:nvSpPr>
          <p:cNvPr id="13" name="text 1"/>
          <p:cNvSpPr txBox="1"/>
          <p:nvPr/>
        </p:nvSpPr>
        <p:spPr>
          <a:xfrm>
            <a:off x="1159022" y="5100223"/>
            <a:ext cx="32969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FC 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78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99" y="5142757"/>
            <a:ext cx="111586" cy="111586"/>
          </a:xfrm>
          <a:prstGeom prst="rect">
            <a:avLst/>
          </a:prstGeom>
        </p:spPr>
      </p:pic>
      <p:pic>
        <p:nvPicPr>
          <p:cNvPr id="279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74" y="5133232"/>
            <a:ext cx="130636" cy="130636"/>
          </a:xfrm>
          <a:prstGeom prst="rect">
            <a:avLst/>
          </a:prstGeom>
        </p:spPr>
      </p:pic>
      <p:sp>
        <p:nvSpPr>
          <p:cNvPr id="14" name="text 1"/>
          <p:cNvSpPr txBox="1"/>
          <p:nvPr/>
        </p:nvSpPr>
        <p:spPr>
          <a:xfrm>
            <a:off x="1936915" y="5100223"/>
            <a:ext cx="39319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FC I 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80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3" y="5142757"/>
            <a:ext cx="111586" cy="111586"/>
          </a:xfrm>
          <a:prstGeom prst="rect">
            <a:avLst/>
          </a:prstGeom>
        </p:spPr>
      </p:pic>
      <p:pic>
        <p:nvPicPr>
          <p:cNvPr id="281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48" y="5133232"/>
            <a:ext cx="130636" cy="130636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2765989" y="5100223"/>
            <a:ext cx="44409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FC I II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82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27" y="5142757"/>
            <a:ext cx="111586" cy="111586"/>
          </a:xfrm>
          <a:prstGeom prst="rect">
            <a:avLst/>
          </a:prstGeom>
        </p:spPr>
      </p:pic>
      <p:pic>
        <p:nvPicPr>
          <p:cNvPr id="283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02" y="5133232"/>
            <a:ext cx="130635" cy="130636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3646243" y="5100223"/>
            <a:ext cx="4572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FC I V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84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36" y="5142757"/>
            <a:ext cx="111586" cy="111586"/>
          </a:xfrm>
          <a:prstGeom prst="rect">
            <a:avLst/>
          </a:prstGeom>
        </p:spPr>
      </p:pic>
      <p:pic>
        <p:nvPicPr>
          <p:cNvPr id="285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11" y="5133232"/>
            <a:ext cx="130636" cy="130636"/>
          </a:xfrm>
          <a:prstGeom prst="rect">
            <a:avLst/>
          </a:prstGeom>
        </p:spPr>
      </p:pic>
      <p:sp>
        <p:nvSpPr>
          <p:cNvPr id="17" name="text 1"/>
          <p:cNvSpPr txBox="1"/>
          <p:nvPr/>
        </p:nvSpPr>
        <p:spPr>
          <a:xfrm>
            <a:off x="4539452" y="5100223"/>
            <a:ext cx="61407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Nez in 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86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06" y="5142757"/>
            <a:ext cx="111586" cy="111586"/>
          </a:xfrm>
          <a:prstGeom prst="rect">
            <a:avLst/>
          </a:prstGeom>
        </p:spPr>
      </p:pic>
      <p:pic>
        <p:nvPicPr>
          <p:cNvPr id="287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81" y="5133232"/>
            <a:ext cx="130636" cy="130636"/>
          </a:xfrm>
          <a:prstGeom prst="rect">
            <a:avLst/>
          </a:prstGeom>
        </p:spPr>
      </p:pic>
      <p:sp>
        <p:nvSpPr>
          <p:cNvPr id="18" name="text 1"/>
          <p:cNvSpPr txBox="1"/>
          <p:nvPr/>
        </p:nvSpPr>
        <p:spPr>
          <a:xfrm>
            <a:off x="5591222" y="5100223"/>
            <a:ext cx="2820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28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29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29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29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29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1882200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Diagnos(ka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9624" y="5664277"/>
            <a:ext cx="9720636" cy="5235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3. Kad Jums tika uzstādīta pulmonālās hipertensijas diagnoze? 4. Cik ilgs laiks pagāja no pirmo simptomu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parādīšanās līdz diagnozes uzstādīšanai?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9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63" y="1788287"/>
            <a:ext cx="4692587" cy="3274537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347053" y="4582329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453003" y="4582329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271982" y="4378113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388980" y="4173897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505977" y="4582329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622974" y="4378113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739971" y="3969680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856969" y="3765465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973966" y="4173897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090964" y="3360080"/>
            <a:ext cx="247323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7 7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279904" y="1726353"/>
            <a:ext cx="220365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441954" y="3969680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558952" y="4173897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5675949" y="4582329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977899" y="5204121"/>
            <a:ext cx="39453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1980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562884" y="5204121"/>
            <a:ext cx="39453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1985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2147871" y="5204121"/>
            <a:ext cx="39453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1990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2732857" y="5204121"/>
            <a:ext cx="39453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1995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3317843" y="5204121"/>
            <a:ext cx="39453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2000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3902827" y="5204121"/>
            <a:ext cx="39453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2005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4487814" y="5204121"/>
            <a:ext cx="39453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5072800" y="5204121"/>
            <a:ext cx="39453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5657786" y="5204121"/>
            <a:ext cx="39453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533239" y="1349846"/>
            <a:ext cx="3986227" cy="3061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b="1" spc="10" dirty="0">
                <a:solidFill>
                  <a:srgbClr val="595959"/>
                </a:solidFill>
                <a:latin typeface="Arial"/>
                <a:cs typeface="Arial"/>
              </a:rPr>
              <a:t>Diagnosticēšanas gads/gadījumu skaits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9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3009900"/>
            <a:ext cx="508000" cy="1921375"/>
          </a:xfrm>
          <a:prstGeom prst="rect">
            <a:avLst/>
          </a:prstGeom>
        </p:spPr>
      </p:pic>
      <p:pic>
        <p:nvPicPr>
          <p:cNvPr id="29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3187700"/>
            <a:ext cx="508000" cy="1743575"/>
          </a:xfrm>
          <a:prstGeom prst="rect">
            <a:avLst/>
          </a:prstGeom>
        </p:spPr>
      </p:pic>
      <p:pic>
        <p:nvPicPr>
          <p:cNvPr id="298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2311400"/>
            <a:ext cx="508000" cy="2619875"/>
          </a:xfrm>
          <a:prstGeom prst="rect">
            <a:avLst/>
          </a:prstGeom>
        </p:spPr>
      </p:pic>
      <p:pic>
        <p:nvPicPr>
          <p:cNvPr id="299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3543300"/>
            <a:ext cx="495300" cy="1387975"/>
          </a:xfrm>
          <a:prstGeom prst="rect">
            <a:avLst/>
          </a:prstGeom>
        </p:spPr>
      </p:pic>
      <p:pic>
        <p:nvPicPr>
          <p:cNvPr id="300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2311400"/>
            <a:ext cx="508000" cy="2619875"/>
          </a:xfrm>
          <a:prstGeom prst="rect">
            <a:avLst/>
          </a:prstGeom>
        </p:spPr>
      </p:pic>
      <p:pic>
        <p:nvPicPr>
          <p:cNvPr id="301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0" y="4762500"/>
            <a:ext cx="508000" cy="168775"/>
          </a:xfrm>
          <a:prstGeom prst="rect">
            <a:avLst/>
          </a:prstGeom>
        </p:spPr>
      </p:pic>
      <p:sp>
        <p:nvSpPr>
          <p:cNvPr id="30" name="text 1"/>
          <p:cNvSpPr txBox="1"/>
          <p:nvPr/>
        </p:nvSpPr>
        <p:spPr>
          <a:xfrm>
            <a:off x="7104922" y="2750214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7749328" y="2926998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8" name="text 1"/>
          <p:cNvSpPr txBox="1"/>
          <p:nvPr/>
        </p:nvSpPr>
        <p:spPr>
          <a:xfrm>
            <a:off x="8393829" y="2055271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9" name="text 1"/>
          <p:cNvSpPr txBox="1"/>
          <p:nvPr/>
        </p:nvSpPr>
        <p:spPr>
          <a:xfrm>
            <a:off x="9038138" y="327447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0" name="text 1"/>
          <p:cNvSpPr txBox="1"/>
          <p:nvPr/>
        </p:nvSpPr>
        <p:spPr>
          <a:xfrm>
            <a:off x="9682638" y="2055271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1" name="text 1"/>
          <p:cNvSpPr txBox="1"/>
          <p:nvPr/>
        </p:nvSpPr>
        <p:spPr>
          <a:xfrm>
            <a:off x="10378446" y="4493671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2" name="text 1"/>
          <p:cNvSpPr txBox="1"/>
          <p:nvPr/>
        </p:nvSpPr>
        <p:spPr>
          <a:xfrm>
            <a:off x="7508927" y="1374231"/>
            <a:ext cx="2820941" cy="3061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b="1" spc="10" dirty="0">
                <a:solidFill>
                  <a:srgbClr val="595959"/>
                </a:solidFill>
                <a:latin typeface="Arial"/>
                <a:cs typeface="Arial"/>
              </a:rPr>
              <a:t>Laiks līdz diagnozei, mēneši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02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55" y="5176025"/>
            <a:ext cx="111586" cy="111585"/>
          </a:xfrm>
          <a:prstGeom prst="rect">
            <a:avLst/>
          </a:prstGeom>
        </p:spPr>
      </p:pic>
      <p:sp>
        <p:nvSpPr>
          <p:cNvPr id="313" name="text 1"/>
          <p:cNvSpPr txBox="1"/>
          <p:nvPr/>
        </p:nvSpPr>
        <p:spPr>
          <a:xfrm>
            <a:off x="7197870" y="5133751"/>
            <a:ext cx="31130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0-6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03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78" y="5176025"/>
            <a:ext cx="111586" cy="111585"/>
          </a:xfrm>
          <a:prstGeom prst="rect">
            <a:avLst/>
          </a:prstGeom>
        </p:spPr>
      </p:pic>
      <p:sp>
        <p:nvSpPr>
          <p:cNvPr id="314" name="text 1"/>
          <p:cNvSpPr txBox="1"/>
          <p:nvPr/>
        </p:nvSpPr>
        <p:spPr>
          <a:xfrm>
            <a:off x="7799793" y="5133751"/>
            <a:ext cx="41290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7-12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04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98" y="5176025"/>
            <a:ext cx="111586" cy="111585"/>
          </a:xfrm>
          <a:prstGeom prst="rect">
            <a:avLst/>
          </a:prstGeom>
        </p:spPr>
      </p:pic>
      <p:sp>
        <p:nvSpPr>
          <p:cNvPr id="315" name="text 1"/>
          <p:cNvSpPr txBox="1"/>
          <p:nvPr/>
        </p:nvSpPr>
        <p:spPr>
          <a:xfrm>
            <a:off x="8504713" y="5133751"/>
            <a:ext cx="24770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24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05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790" y="5176025"/>
            <a:ext cx="111587" cy="111585"/>
          </a:xfrm>
          <a:prstGeom prst="rect">
            <a:avLst/>
          </a:prstGeom>
        </p:spPr>
      </p:pic>
      <p:sp>
        <p:nvSpPr>
          <p:cNvPr id="316" name="text 1"/>
          <p:cNvSpPr txBox="1"/>
          <p:nvPr/>
        </p:nvSpPr>
        <p:spPr>
          <a:xfrm>
            <a:off x="9044407" y="5133751"/>
            <a:ext cx="51450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30-36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06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08" y="5176025"/>
            <a:ext cx="111585" cy="111585"/>
          </a:xfrm>
          <a:prstGeom prst="rect">
            <a:avLst/>
          </a:prstGeom>
        </p:spPr>
      </p:pic>
      <p:sp>
        <p:nvSpPr>
          <p:cNvPr id="317" name="text 1"/>
          <p:cNvSpPr txBox="1"/>
          <p:nvPr/>
        </p:nvSpPr>
        <p:spPr>
          <a:xfrm>
            <a:off x="9852323" y="5133751"/>
            <a:ext cx="3474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48+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07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19" y="5176025"/>
            <a:ext cx="111586" cy="111585"/>
          </a:xfrm>
          <a:prstGeom prst="rect">
            <a:avLst/>
          </a:prstGeom>
        </p:spPr>
      </p:pic>
      <p:sp>
        <p:nvSpPr>
          <p:cNvPr id="318" name="text 1"/>
          <p:cNvSpPr txBox="1"/>
          <p:nvPr/>
        </p:nvSpPr>
        <p:spPr>
          <a:xfrm>
            <a:off x="10493236" y="5133751"/>
            <a:ext cx="2346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3289" y="3747456"/>
            <a:ext cx="5586526" cy="74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00" spc="10" dirty="0">
                <a:solidFill>
                  <a:srgbClr val="55A839"/>
                </a:solidFill>
                <a:latin typeface="Calibri Light"/>
                <a:cs typeface="Calibri Light"/>
              </a:rPr>
              <a:t>Pētījuma apraksts</a:t>
            </a:r>
            <a:endParaRPr sz="59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2259" y="6518075"/>
            <a:ext cx="11170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0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31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31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31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31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1810226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Invaliditāte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aspek4: pē7juma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5645989"/>
            <a:ext cx="3356555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i="1" spc="10" dirty="0">
                <a:solidFill>
                  <a:srgbClr val="BFBFBF"/>
                </a:solidFill>
                <a:latin typeface="Arial"/>
                <a:cs typeface="Arial"/>
              </a:rPr>
              <a:t>44. Vai Jums ir invaliditātes statuss?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1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01" y="1853372"/>
            <a:ext cx="174555" cy="1669935"/>
          </a:xfrm>
          <a:prstGeom prst="rect">
            <a:avLst/>
          </a:prstGeom>
        </p:spPr>
      </p:pic>
      <p:pic>
        <p:nvPicPr>
          <p:cNvPr id="31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1" y="1840672"/>
            <a:ext cx="199956" cy="1695336"/>
          </a:xfrm>
          <a:prstGeom prst="rect">
            <a:avLst/>
          </a:prstGeom>
        </p:spPr>
      </p:pic>
      <p:pic>
        <p:nvPicPr>
          <p:cNvPr id="31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01" y="1862521"/>
            <a:ext cx="1757190" cy="2176827"/>
          </a:xfrm>
          <a:prstGeom prst="rect">
            <a:avLst/>
          </a:prstGeom>
        </p:spPr>
      </p:pic>
      <p:pic>
        <p:nvPicPr>
          <p:cNvPr id="318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1" y="1849821"/>
            <a:ext cx="1782591" cy="2202226"/>
          </a:xfrm>
          <a:prstGeom prst="rect">
            <a:avLst/>
          </a:prstGeom>
        </p:spPr>
      </p:pic>
      <p:pic>
        <p:nvPicPr>
          <p:cNvPr id="319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56" y="3523307"/>
            <a:ext cx="3221648" cy="1873205"/>
          </a:xfrm>
          <a:prstGeom prst="rect">
            <a:avLst/>
          </a:prstGeom>
        </p:spPr>
      </p:pic>
      <p:pic>
        <p:nvPicPr>
          <p:cNvPr id="320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57" y="3510608"/>
            <a:ext cx="3247047" cy="1898604"/>
          </a:xfrm>
          <a:prstGeom prst="rect">
            <a:avLst/>
          </a:prstGeom>
        </p:spPr>
      </p:pic>
      <p:pic>
        <p:nvPicPr>
          <p:cNvPr id="321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13" y="3523307"/>
            <a:ext cx="1660788" cy="347198"/>
          </a:xfrm>
          <a:prstGeom prst="rect">
            <a:avLst/>
          </a:prstGeom>
        </p:spPr>
      </p:pic>
      <p:pic>
        <p:nvPicPr>
          <p:cNvPr id="322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14" y="3510608"/>
            <a:ext cx="1686187" cy="372598"/>
          </a:xfrm>
          <a:prstGeom prst="rect">
            <a:avLst/>
          </a:prstGeom>
        </p:spPr>
      </p:pic>
      <p:pic>
        <p:nvPicPr>
          <p:cNvPr id="323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10" y="1853370"/>
            <a:ext cx="1757192" cy="1844492"/>
          </a:xfrm>
          <a:prstGeom prst="rect">
            <a:avLst/>
          </a:prstGeom>
        </p:spPr>
      </p:pic>
      <p:pic>
        <p:nvPicPr>
          <p:cNvPr id="324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10" y="1840670"/>
            <a:ext cx="1782593" cy="1869891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539793" y="1564543"/>
            <a:ext cx="17205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Bērns invalīds, 1, 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671900" y="2198526"/>
            <a:ext cx="1714459" cy="4535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404040"/>
                </a:solidFill>
                <a:latin typeface="Calibri"/>
                <a:cs typeface="Calibri"/>
              </a:rPr>
              <a:t>I grupas invalīds, 17,</a:t>
            </a:r>
            <a:endParaRPr sz="900">
              <a:latin typeface="Calibri"/>
              <a:cs typeface="Calibri"/>
            </a:endParaRPr>
          </a:p>
          <a:p>
            <a:pPr marL="658685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049137" y="5118511"/>
            <a:ext cx="1765639" cy="453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404040"/>
                </a:solidFill>
                <a:latin typeface="Calibri"/>
                <a:cs typeface="Calibri"/>
              </a:rPr>
              <a:t>II grupas invalīds, 25,</a:t>
            </a:r>
            <a:endParaRPr sz="900">
              <a:latin typeface="Calibri"/>
              <a:cs typeface="Calibri"/>
            </a:endParaRPr>
          </a:p>
          <a:p>
            <a:pPr marL="684276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391303" y="3734719"/>
            <a:ext cx="200810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III grupas invalīds, 1, 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739856" y="2149759"/>
            <a:ext cx="109751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Nav, 16, 27%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2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32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32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33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33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613893"/>
            <a:ext cx="3165814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Ietekme uz ikdienu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3180" y="5393006"/>
            <a:ext cx="9828907" cy="787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5. Lūdzu novērtējiet skalā no 1 līdz 10, kur 10 nozīmē vislielāko ietekmi, kā pulmonālā hipertensija kopumā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ietekmē Jūsu ikdienas dzīvi? 6. Cik daudz laika Jūs vidēji ikdienā veltāt aktivitātēm, kas saistītas ar slimību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(piemēram, medikamentu lietošanai, skābekļa terapijai, procedūrām, aprūpei u.c.)?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3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01" y="4653510"/>
            <a:ext cx="533698" cy="41322"/>
          </a:xfrm>
          <a:prstGeom prst="rect">
            <a:avLst/>
          </a:prstGeom>
        </p:spPr>
      </p:pic>
      <p:pic>
        <p:nvPicPr>
          <p:cNvPr id="33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3784600"/>
            <a:ext cx="7340600" cy="910232"/>
          </a:xfrm>
          <a:prstGeom prst="rect">
            <a:avLst/>
          </a:prstGeom>
        </p:spPr>
      </p:pic>
      <p:pic>
        <p:nvPicPr>
          <p:cNvPr id="33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2" y="4688482"/>
            <a:ext cx="10227664" cy="12701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666938" y="352135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369433" y="393588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072022" y="4143151"/>
            <a:ext cx="39693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825983" y="4265071"/>
            <a:ext cx="29398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476914" y="3853590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0230907" y="4390039"/>
            <a:ext cx="29417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00104" y="4865526"/>
            <a:ext cx="152481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0 - 1 stundu dienā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767546" y="4865526"/>
            <a:ext cx="160101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1 - 2 stundas dienā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470040" y="4865526"/>
            <a:ext cx="160101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2 - 4 stundas dienā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172534" y="4865526"/>
            <a:ext cx="160101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4 - 6 stundas dienā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7866836" y="4865526"/>
            <a:ext cx="1605888" cy="447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69" spc="10" dirty="0">
                <a:solidFill>
                  <a:srgbClr val="595959"/>
                </a:solidFill>
                <a:latin typeface="Calibri"/>
                <a:cs typeface="Calibri"/>
              </a:rPr>
              <a:t>vairāk kā 6 st undas</a:t>
            </a:r>
            <a:endParaRPr sz="900">
              <a:latin typeface="Calibri"/>
              <a:cs typeface="Calibri"/>
            </a:endParaRPr>
          </a:p>
          <a:p>
            <a:pPr marL="556452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dienā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0253004" y="4865526"/>
            <a:ext cx="234695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049517" y="3193886"/>
            <a:ext cx="4994451" cy="3061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b="1" spc="10" dirty="0">
                <a:solidFill>
                  <a:srgbClr val="595959"/>
                </a:solidFill>
                <a:latin typeface="Arial"/>
                <a:cs typeface="Arial"/>
              </a:rPr>
              <a:t>Laiks aktivitātēm, kas saistītas ar slimību, ikdienā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3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6" y="2095500"/>
            <a:ext cx="340193" cy="660400"/>
          </a:xfrm>
          <a:prstGeom prst="rect">
            <a:avLst/>
          </a:prstGeom>
        </p:spPr>
      </p:pic>
      <p:pic>
        <p:nvPicPr>
          <p:cNvPr id="33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095500"/>
            <a:ext cx="850900" cy="660400"/>
          </a:xfrm>
          <a:prstGeom prst="rect">
            <a:avLst/>
          </a:prstGeom>
        </p:spPr>
      </p:pic>
      <p:pic>
        <p:nvPicPr>
          <p:cNvPr id="337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095500"/>
            <a:ext cx="685800" cy="660400"/>
          </a:xfrm>
          <a:prstGeom prst="rect">
            <a:avLst/>
          </a:prstGeom>
        </p:spPr>
      </p:pic>
      <p:pic>
        <p:nvPicPr>
          <p:cNvPr id="338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095500"/>
            <a:ext cx="685800" cy="660400"/>
          </a:xfrm>
          <a:prstGeom prst="rect">
            <a:avLst/>
          </a:prstGeom>
        </p:spPr>
      </p:pic>
      <p:pic>
        <p:nvPicPr>
          <p:cNvPr id="339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095500"/>
            <a:ext cx="330200" cy="660400"/>
          </a:xfrm>
          <a:prstGeom prst="rect">
            <a:avLst/>
          </a:prstGeom>
        </p:spPr>
      </p:pic>
      <p:pic>
        <p:nvPicPr>
          <p:cNvPr id="340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2095500"/>
            <a:ext cx="850900" cy="660400"/>
          </a:xfrm>
          <a:prstGeom prst="rect">
            <a:avLst/>
          </a:prstGeom>
        </p:spPr>
      </p:pic>
      <p:pic>
        <p:nvPicPr>
          <p:cNvPr id="341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95500"/>
            <a:ext cx="1879600" cy="660400"/>
          </a:xfrm>
          <a:prstGeom prst="rect">
            <a:avLst/>
          </a:prstGeom>
        </p:spPr>
      </p:pic>
      <p:pic>
        <p:nvPicPr>
          <p:cNvPr id="342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095500"/>
            <a:ext cx="1536700" cy="660400"/>
          </a:xfrm>
          <a:prstGeom prst="rect">
            <a:avLst/>
          </a:prstGeom>
        </p:spPr>
      </p:pic>
      <p:pic>
        <p:nvPicPr>
          <p:cNvPr id="343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00" y="2095500"/>
            <a:ext cx="2895600" cy="660400"/>
          </a:xfrm>
          <a:prstGeom prst="rect">
            <a:avLst/>
          </a:prstGeom>
        </p:spPr>
      </p:pic>
      <p:pic>
        <p:nvPicPr>
          <p:cNvPr id="344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300" y="2095500"/>
            <a:ext cx="165100" cy="660400"/>
          </a:xfrm>
          <a:prstGeom prst="rect">
            <a:avLst/>
          </a:prstGeom>
        </p:spPr>
      </p:pic>
      <p:sp>
        <p:nvSpPr>
          <p:cNvPr id="19" name="text 1"/>
          <p:cNvSpPr txBox="1"/>
          <p:nvPr/>
        </p:nvSpPr>
        <p:spPr>
          <a:xfrm>
            <a:off x="764707" y="2347879"/>
            <a:ext cx="55635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0% 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623391" y="234787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2390381" y="2347879"/>
            <a:ext cx="29398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3072094" y="2347879"/>
            <a:ext cx="29398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3583315" y="234787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179813" y="234787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5491739" y="234787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7196020" y="2347879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9411588" y="2347879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0996940" y="234787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819136" y="1218783"/>
            <a:ext cx="3006359" cy="3061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b="1" spc="10" dirty="0">
                <a:solidFill>
                  <a:srgbClr val="595959"/>
                </a:solidFill>
                <a:latin typeface="Arial"/>
                <a:cs typeface="Arial"/>
              </a:rPr>
              <a:t>PA H  i e t e k m e  u z  i k d i e n a s  d z ī v i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45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55" y="1742233"/>
            <a:ext cx="111586" cy="111586"/>
          </a:xfrm>
          <a:prstGeom prst="rect">
            <a:avLst/>
          </a:prstGeom>
        </p:spPr>
      </p:pic>
      <p:sp>
        <p:nvSpPr>
          <p:cNvPr id="30" name="text 1"/>
          <p:cNvSpPr txBox="1"/>
          <p:nvPr/>
        </p:nvSpPr>
        <p:spPr>
          <a:xfrm>
            <a:off x="1144770" y="1698655"/>
            <a:ext cx="174802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Vispār neietekmē - 1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46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66" y="1742233"/>
            <a:ext cx="111586" cy="111586"/>
          </a:xfrm>
          <a:prstGeom prst="rect">
            <a:avLst/>
          </a:prstGeom>
        </p:spPr>
      </p:pic>
      <p:sp>
        <p:nvSpPr>
          <p:cNvPr id="31" name="text 1"/>
          <p:cNvSpPr txBox="1"/>
          <p:nvPr/>
        </p:nvSpPr>
        <p:spPr>
          <a:xfrm>
            <a:off x="3375482" y="1698655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47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41" y="1742233"/>
            <a:ext cx="111585" cy="111586"/>
          </a:xfrm>
          <a:prstGeom prst="rect">
            <a:avLst/>
          </a:prstGeom>
        </p:spPr>
      </p:pic>
      <p:sp>
        <p:nvSpPr>
          <p:cNvPr id="320" name="text 1"/>
          <p:cNvSpPr txBox="1"/>
          <p:nvPr/>
        </p:nvSpPr>
        <p:spPr>
          <a:xfrm>
            <a:off x="4009356" y="1698655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48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14" y="1742233"/>
            <a:ext cx="111586" cy="111586"/>
          </a:xfrm>
          <a:prstGeom prst="rect">
            <a:avLst/>
          </a:prstGeom>
        </p:spPr>
      </p:pic>
      <p:sp>
        <p:nvSpPr>
          <p:cNvPr id="321" name="text 1"/>
          <p:cNvSpPr txBox="1"/>
          <p:nvPr/>
        </p:nvSpPr>
        <p:spPr>
          <a:xfrm>
            <a:off x="4643230" y="1698655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49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89" y="1742233"/>
            <a:ext cx="111586" cy="111586"/>
          </a:xfrm>
          <a:prstGeom prst="rect">
            <a:avLst/>
          </a:prstGeom>
        </p:spPr>
      </p:pic>
      <p:sp>
        <p:nvSpPr>
          <p:cNvPr id="322" name="text 1"/>
          <p:cNvSpPr txBox="1"/>
          <p:nvPr/>
        </p:nvSpPr>
        <p:spPr>
          <a:xfrm>
            <a:off x="5277105" y="1698655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50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63" y="1742233"/>
            <a:ext cx="111586" cy="111586"/>
          </a:xfrm>
          <a:prstGeom prst="rect">
            <a:avLst/>
          </a:prstGeom>
        </p:spPr>
      </p:pic>
      <p:sp>
        <p:nvSpPr>
          <p:cNvPr id="323" name="text 1"/>
          <p:cNvSpPr txBox="1"/>
          <p:nvPr/>
        </p:nvSpPr>
        <p:spPr>
          <a:xfrm>
            <a:off x="5910978" y="1698655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51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36" y="1742233"/>
            <a:ext cx="111585" cy="111586"/>
          </a:xfrm>
          <a:prstGeom prst="rect">
            <a:avLst/>
          </a:prstGeom>
        </p:spPr>
      </p:pic>
      <p:sp>
        <p:nvSpPr>
          <p:cNvPr id="324" name="text 1"/>
          <p:cNvSpPr txBox="1"/>
          <p:nvPr/>
        </p:nvSpPr>
        <p:spPr>
          <a:xfrm>
            <a:off x="6544852" y="1698655"/>
            <a:ext cx="14894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52" name="Imag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11" y="1742233"/>
            <a:ext cx="111586" cy="111586"/>
          </a:xfrm>
          <a:prstGeom prst="rect">
            <a:avLst/>
          </a:prstGeom>
        </p:spPr>
      </p:pic>
      <p:sp>
        <p:nvSpPr>
          <p:cNvPr id="356" name="text 1"/>
          <p:cNvSpPr txBox="1"/>
          <p:nvPr/>
        </p:nvSpPr>
        <p:spPr>
          <a:xfrm>
            <a:off x="7178727" y="1698655"/>
            <a:ext cx="14894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53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85" y="1742233"/>
            <a:ext cx="111585" cy="111586"/>
          </a:xfrm>
          <a:prstGeom prst="rect">
            <a:avLst/>
          </a:prstGeom>
        </p:spPr>
      </p:pic>
      <p:sp>
        <p:nvSpPr>
          <p:cNvPr id="357" name="text 1"/>
          <p:cNvSpPr txBox="1"/>
          <p:nvPr/>
        </p:nvSpPr>
        <p:spPr>
          <a:xfrm>
            <a:off x="7812600" y="1698655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54" name="Image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858" y="1742233"/>
            <a:ext cx="111586" cy="111586"/>
          </a:xfrm>
          <a:prstGeom prst="rect">
            <a:avLst/>
          </a:prstGeom>
        </p:spPr>
      </p:pic>
      <p:sp>
        <p:nvSpPr>
          <p:cNvPr id="358" name="text 1"/>
          <p:cNvSpPr txBox="1"/>
          <p:nvPr/>
        </p:nvSpPr>
        <p:spPr>
          <a:xfrm>
            <a:off x="8446475" y="1698655"/>
            <a:ext cx="186232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Ietekmē ļoti stipri - 10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55" name="Image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712" y="1742233"/>
            <a:ext cx="111586" cy="111586"/>
          </a:xfrm>
          <a:prstGeom prst="rect">
            <a:avLst/>
          </a:prstGeom>
        </p:spPr>
      </p:pic>
      <p:sp>
        <p:nvSpPr>
          <p:cNvPr id="359" name="text 1"/>
          <p:cNvSpPr txBox="1"/>
          <p:nvPr/>
        </p:nvSpPr>
        <p:spPr>
          <a:xfrm>
            <a:off x="10793327" y="1698655"/>
            <a:ext cx="28204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5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35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36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36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36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94437"/>
            <a:ext cx="9808593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Ietekme uz ikdienu: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reto slimību pacientiem Eiropā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3180" y="4838270"/>
            <a:ext cx="10570468" cy="12980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6. Cik daudz laika Jūs vidēji ikdienā veltāt aktivitātēm, kas saistītas ar slimību (piemēram, medikamentu lietošanai,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skābekļa terapijai, procedūrām, aprūpei u.c.)? un Juggling care and daily life: the balancing act of the rare disease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80" i="1" spc="10" dirty="0">
                <a:solidFill>
                  <a:srgbClr val="BFBFBF"/>
                </a:solidFill>
                <a:latin typeface="Arial"/>
                <a:cs typeface="Arial"/>
              </a:rPr>
              <a:t>community: A Rare Barometer survey - May 2017: How much time do you invest in an average day for illness-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50" i="1" spc="10" dirty="0">
                <a:solidFill>
                  <a:srgbClr val="BFBFBF"/>
                </a:solidFill>
                <a:latin typeface="Arial"/>
                <a:cs typeface="Arial"/>
              </a:rPr>
              <a:t>related daily tasks (hygiene, helping the patient with house chores, helping the patient to move, administration of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treatments)? Total sample (n=3067)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6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81" y="2082800"/>
            <a:ext cx="6617718" cy="2336800"/>
          </a:xfrm>
          <a:prstGeom prst="rect">
            <a:avLst/>
          </a:prstGeom>
        </p:spPr>
      </p:pic>
      <p:pic>
        <p:nvPicPr>
          <p:cNvPr id="364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81" y="2222500"/>
            <a:ext cx="7049518" cy="1905000"/>
          </a:xfrm>
          <a:prstGeom prst="rect">
            <a:avLst/>
          </a:prstGeom>
        </p:spPr>
      </p:pic>
      <p:pic>
        <p:nvPicPr>
          <p:cNvPr id="365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31" y="2001381"/>
            <a:ext cx="12701" cy="264885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9897426" y="207355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887496" y="251247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382627" y="2951383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479617" y="3390295"/>
            <a:ext cx="29398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489482" y="382920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576575" y="4268119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0318816" y="221986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706900" y="2658774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345709" y="3097687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720347" y="3536598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345803" y="3975510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525972" y="2128423"/>
            <a:ext cx="152481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0 - 1 stundu dienā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455868" y="2567335"/>
            <a:ext cx="160101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1 - 2 stundas dienā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455868" y="3009295"/>
            <a:ext cx="160101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2 - 4 stundas dienā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455868" y="3448207"/>
            <a:ext cx="160101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4 - 6 stundas dienā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935038" y="3887119"/>
            <a:ext cx="2119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vairāk kā 6 st undas  dienā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2806834" y="4326031"/>
            <a:ext cx="234696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66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45" y="1651392"/>
            <a:ext cx="111586" cy="111586"/>
          </a:xfrm>
          <a:prstGeom prst="rect">
            <a:avLst/>
          </a:prstGeom>
        </p:spPr>
      </p:pic>
      <p:sp>
        <p:nvSpPr>
          <p:cNvPr id="23" name="text 1"/>
          <p:cNvSpPr txBox="1"/>
          <p:nvPr/>
        </p:nvSpPr>
        <p:spPr>
          <a:xfrm>
            <a:off x="4753660" y="1610262"/>
            <a:ext cx="39420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 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67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85" y="1651392"/>
            <a:ext cx="111586" cy="111586"/>
          </a:xfrm>
          <a:prstGeom prst="rect">
            <a:avLst/>
          </a:prstGeom>
        </p:spPr>
      </p:pic>
      <p:sp>
        <p:nvSpPr>
          <p:cNvPr id="24" name="text 1"/>
          <p:cNvSpPr txBox="1"/>
          <p:nvPr/>
        </p:nvSpPr>
        <p:spPr>
          <a:xfrm>
            <a:off x="5530201" y="1610262"/>
            <a:ext cx="232542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reto slimību pacienti Eiropā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6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37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37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37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37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8818677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Retās slimības ietekme uz ikdienas aktivitāšu veikšanu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3911" y="5661230"/>
            <a:ext cx="5891846" cy="2720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i="1" spc="10" dirty="0">
                <a:solidFill>
                  <a:srgbClr val="BFBFBF"/>
                </a:solidFill>
                <a:latin typeface="Arial"/>
                <a:cs typeface="Arial"/>
              </a:rPr>
              <a:t>7. Lūdzu novērtējiet, cik lielā mērā šī retā slimība ietekmē Jūsu..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860790" y="1848007"/>
            <a:ext cx="40639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1.63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860790" y="2338735"/>
            <a:ext cx="40639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1.23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860790" y="2829462"/>
            <a:ext cx="40639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1.20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0860790" y="3320190"/>
            <a:ext cx="40639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1.12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0860790" y="3810919"/>
            <a:ext cx="40639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1.10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0860790" y="4298599"/>
            <a:ext cx="40639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0.85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0860790" y="4789326"/>
            <a:ext cx="406399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0.77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0860790" y="5280055"/>
            <a:ext cx="40639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0.58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0810518" y="1194433"/>
            <a:ext cx="505176" cy="470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99" i="1" spc="10" dirty="0">
                <a:latin typeface="Arial"/>
                <a:cs typeface="Arial"/>
              </a:rPr>
              <a:t>Vidēji</a:t>
            </a:r>
            <a:endParaRPr sz="1200">
              <a:latin typeface="Arial"/>
              <a:cs typeface="Arial"/>
            </a:endParaRPr>
          </a:p>
          <a:p>
            <a:pPr marL="95250">
              <a:lnSpc>
                <a:spcPct val="100000"/>
              </a:lnSpc>
            </a:pPr>
            <a:r>
              <a:rPr sz="1600" i="1" spc="10" dirty="0">
                <a:latin typeface="Arial"/>
                <a:cs typeface="Arial"/>
              </a:rPr>
              <a:t>0-3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7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94" y="1841500"/>
            <a:ext cx="2238606" cy="3619500"/>
          </a:xfrm>
          <a:prstGeom prst="rect">
            <a:avLst/>
          </a:prstGeom>
        </p:spPr>
      </p:pic>
      <p:pic>
        <p:nvPicPr>
          <p:cNvPr id="37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841500"/>
            <a:ext cx="3937000" cy="3619500"/>
          </a:xfrm>
          <a:prstGeom prst="rect">
            <a:avLst/>
          </a:prstGeom>
        </p:spPr>
      </p:pic>
      <p:pic>
        <p:nvPicPr>
          <p:cNvPr id="37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1841500"/>
            <a:ext cx="2540000" cy="3619500"/>
          </a:xfrm>
          <a:prstGeom prst="rect">
            <a:avLst/>
          </a:prstGeom>
        </p:spPr>
      </p:pic>
      <p:pic>
        <p:nvPicPr>
          <p:cNvPr id="378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1841500"/>
            <a:ext cx="762000" cy="3124200"/>
          </a:xfrm>
          <a:prstGeom prst="rect">
            <a:avLst/>
          </a:prstGeom>
        </p:spPr>
      </p:pic>
      <p:pic>
        <p:nvPicPr>
          <p:cNvPr id="379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4775200"/>
            <a:ext cx="76200" cy="190500"/>
          </a:xfrm>
          <a:prstGeom prst="rect">
            <a:avLst/>
          </a:prstGeom>
        </p:spPr>
      </p:pic>
      <p:pic>
        <p:nvPicPr>
          <p:cNvPr id="380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45" y="1689008"/>
            <a:ext cx="12701" cy="3919253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5970910" y="1857150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073776" y="2344831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266734" y="283555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6421099" y="332323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6382509" y="3810919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6614057" y="429859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6807014" y="478627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6845606" y="5277007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6961380" y="185715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7501660" y="2344831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7810392" y="283555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7926166" y="332323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7887576" y="381091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8466448" y="429859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8659405" y="478627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9006727" y="527700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8697996" y="185715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2" name="text 1"/>
          <p:cNvSpPr txBox="1"/>
          <p:nvPr/>
        </p:nvSpPr>
        <p:spPr>
          <a:xfrm>
            <a:off x="9469825" y="234483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3" name="text 1"/>
          <p:cNvSpPr txBox="1"/>
          <p:nvPr/>
        </p:nvSpPr>
        <p:spPr>
          <a:xfrm>
            <a:off x="9354051" y="2835559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4" name="text 1"/>
          <p:cNvSpPr txBox="1"/>
          <p:nvPr/>
        </p:nvSpPr>
        <p:spPr>
          <a:xfrm>
            <a:off x="9392642" y="332323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5" name="text 1"/>
          <p:cNvSpPr txBox="1"/>
          <p:nvPr/>
        </p:nvSpPr>
        <p:spPr>
          <a:xfrm>
            <a:off x="9508417" y="3810919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6" name="text 1"/>
          <p:cNvSpPr txBox="1"/>
          <p:nvPr/>
        </p:nvSpPr>
        <p:spPr>
          <a:xfrm>
            <a:off x="9855740" y="429859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7" name="text 1"/>
          <p:cNvSpPr txBox="1"/>
          <p:nvPr/>
        </p:nvSpPr>
        <p:spPr>
          <a:xfrm>
            <a:off x="9701374" y="4786279"/>
            <a:ext cx="108202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12%  7% </a:t>
            </a: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8" name="text 1"/>
          <p:cNvSpPr txBox="1"/>
          <p:nvPr/>
        </p:nvSpPr>
        <p:spPr>
          <a:xfrm>
            <a:off x="10254560" y="5277007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9" name="text 1"/>
          <p:cNvSpPr txBox="1"/>
          <p:nvPr/>
        </p:nvSpPr>
        <p:spPr>
          <a:xfrm>
            <a:off x="9971515" y="1857150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0" name="text 1"/>
          <p:cNvSpPr txBox="1"/>
          <p:nvPr/>
        </p:nvSpPr>
        <p:spPr>
          <a:xfrm>
            <a:off x="10125880" y="2835559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1" name="text 1"/>
          <p:cNvSpPr txBox="1"/>
          <p:nvPr/>
        </p:nvSpPr>
        <p:spPr>
          <a:xfrm>
            <a:off x="10254560" y="3323238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2" name="text 1"/>
          <p:cNvSpPr txBox="1"/>
          <p:nvPr/>
        </p:nvSpPr>
        <p:spPr>
          <a:xfrm>
            <a:off x="10370336" y="381091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3" name="text 1"/>
          <p:cNvSpPr txBox="1"/>
          <p:nvPr/>
        </p:nvSpPr>
        <p:spPr>
          <a:xfrm>
            <a:off x="10370336" y="429859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4" name="text 1"/>
          <p:cNvSpPr txBox="1"/>
          <p:nvPr/>
        </p:nvSpPr>
        <p:spPr>
          <a:xfrm>
            <a:off x="944992" y="1744641"/>
            <a:ext cx="4845387" cy="3923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69" spc="10" dirty="0">
                <a:solidFill>
                  <a:srgbClr val="595959"/>
                </a:solidFill>
                <a:latin typeface="Calibri"/>
                <a:cs typeface="Calibri"/>
              </a:rPr>
              <a:t>Ikdienas aktivitātes (mājas uzkopšanu, ēst gatavošanu, iepirkšanos</a:t>
            </a:r>
            <a:endParaRPr sz="700">
              <a:latin typeface="Calibri"/>
              <a:cs typeface="Calibri"/>
            </a:endParaRPr>
          </a:p>
          <a:p>
            <a:pPr marL="2239944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u. c.)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5" name="text 1"/>
          <p:cNvSpPr txBox="1"/>
          <p:nvPr/>
        </p:nvSpPr>
        <p:spPr>
          <a:xfrm>
            <a:off x="1717093" y="2339000"/>
            <a:ext cx="4048862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solidFill>
                  <a:srgbClr val="595959"/>
                </a:solidFill>
                <a:latin typeface="Calibri"/>
                <a:cs typeface="Calibri"/>
              </a:rPr>
              <a:t>Ku stības  un sajūtas (redzi , d zird i, ķermeņa k ustīb as  u. c.)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6" name="text 1"/>
          <p:cNvSpPr txBox="1"/>
          <p:nvPr/>
        </p:nvSpPr>
        <p:spPr>
          <a:xfrm>
            <a:off x="980679" y="2829728"/>
            <a:ext cx="4784462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Sp ēju pa rūpēt ies  pa r fin an sēm un i zp ildī t i kdi en a s s ad zīv es d arb us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7" name="text 1"/>
          <p:cNvSpPr txBox="1"/>
          <p:nvPr/>
        </p:nvSpPr>
        <p:spPr>
          <a:xfrm>
            <a:off x="1066216" y="3207680"/>
            <a:ext cx="4699610" cy="3923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49" spc="10" dirty="0">
                <a:solidFill>
                  <a:srgbClr val="595959"/>
                </a:solidFill>
                <a:latin typeface="Calibri"/>
                <a:cs typeface="Calibri"/>
              </a:rPr>
              <a:t>Pers onī go ap rūpi  mazgāš anos , ap ģērbš an os , n oģērbšano s,  ēšanu</a:t>
            </a:r>
            <a:endParaRPr sz="600">
              <a:latin typeface="Calibri"/>
              <a:cs typeface="Calibri"/>
            </a:endParaRPr>
          </a:p>
          <a:p>
            <a:pPr marL="2179331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u. c.)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6" name="text 1"/>
          <p:cNvSpPr txBox="1"/>
          <p:nvPr/>
        </p:nvSpPr>
        <p:spPr>
          <a:xfrm>
            <a:off x="2502720" y="3805088"/>
            <a:ext cx="325761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So ciā lo d zī vi u n a t tiecī ba s a r cit iem cil vēki em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7" name="text 1"/>
          <p:cNvSpPr txBox="1"/>
          <p:nvPr/>
        </p:nvSpPr>
        <p:spPr>
          <a:xfrm>
            <a:off x="793227" y="4186088"/>
            <a:ext cx="4981781" cy="3923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49" spc="10" dirty="0">
                <a:solidFill>
                  <a:srgbClr val="595959"/>
                </a:solidFill>
                <a:latin typeface="Calibri"/>
                <a:cs typeface="Calibri"/>
              </a:rPr>
              <a:t>Ko mun ikāciju  ar citi em (p iedalīties  sarun ās , apci emot draugus , ru nāt</a:t>
            </a:r>
            <a:endParaRPr sz="900">
              <a:latin typeface="Calibri"/>
              <a:cs typeface="Calibri"/>
            </a:endParaRPr>
          </a:p>
          <a:p>
            <a:pPr marL="1144561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pa telefo nu,  s araks tī ti es  e-p as tā u .c. 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8" name="text 1"/>
          <p:cNvSpPr txBox="1"/>
          <p:nvPr/>
        </p:nvSpPr>
        <p:spPr>
          <a:xfrm>
            <a:off x="3691891" y="4780449"/>
            <a:ext cx="2079691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Sa pra š an u un  sp ēju  mā cī ti 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9" name="text 1"/>
          <p:cNvSpPr txBox="1"/>
          <p:nvPr/>
        </p:nvSpPr>
        <p:spPr>
          <a:xfrm>
            <a:off x="3501644" y="5271177"/>
            <a:ext cx="2268303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9" spc="10" dirty="0">
                <a:solidFill>
                  <a:srgbClr val="595959"/>
                </a:solidFill>
                <a:latin typeface="Calibri"/>
                <a:cs typeface="Calibri"/>
              </a:rPr>
              <a:t>Sp ēja s k on tro lēt sa vu uzv edīb u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81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" y="1324249"/>
            <a:ext cx="111586" cy="111585"/>
          </a:xfrm>
          <a:prstGeom prst="rect">
            <a:avLst/>
          </a:prstGeom>
        </p:spPr>
      </p:pic>
      <p:sp>
        <p:nvSpPr>
          <p:cNvPr id="390" name="text 1"/>
          <p:cNvSpPr txBox="1"/>
          <p:nvPr/>
        </p:nvSpPr>
        <p:spPr>
          <a:xfrm>
            <a:off x="1078266" y="1281079"/>
            <a:ext cx="93858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Neietek mē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82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93" y="1324249"/>
            <a:ext cx="111586" cy="111585"/>
          </a:xfrm>
          <a:prstGeom prst="rect">
            <a:avLst/>
          </a:prstGeom>
        </p:spPr>
      </p:pic>
      <p:sp>
        <p:nvSpPr>
          <p:cNvPr id="391" name="text 1"/>
          <p:cNvSpPr txBox="1"/>
          <p:nvPr/>
        </p:nvSpPr>
        <p:spPr>
          <a:xfrm>
            <a:off x="2568210" y="1281079"/>
            <a:ext cx="155935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Ir nelielas grūtības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83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85" y="1324249"/>
            <a:ext cx="111585" cy="111585"/>
          </a:xfrm>
          <a:prstGeom prst="rect">
            <a:avLst/>
          </a:prstGeom>
        </p:spPr>
      </p:pic>
      <p:sp>
        <p:nvSpPr>
          <p:cNvPr id="392" name="text 1"/>
          <p:cNvSpPr txBox="1"/>
          <p:nvPr/>
        </p:nvSpPr>
        <p:spPr>
          <a:xfrm>
            <a:off x="4664200" y="1281079"/>
            <a:ext cx="180675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Sagād ā lielas grūtības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84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51" y="1324249"/>
            <a:ext cx="111585" cy="111585"/>
          </a:xfrm>
          <a:prstGeom prst="rect">
            <a:avLst/>
          </a:prstGeom>
        </p:spPr>
      </p:pic>
      <p:sp>
        <p:nvSpPr>
          <p:cNvPr id="393" name="text 1"/>
          <p:cNvSpPr txBox="1"/>
          <p:nvPr/>
        </p:nvSpPr>
        <p:spPr>
          <a:xfrm>
            <a:off x="7018067" y="1281079"/>
            <a:ext cx="195945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Nev aru to  visp ār iz darīt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85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81" y="1324249"/>
            <a:ext cx="111586" cy="111585"/>
          </a:xfrm>
          <a:prstGeom prst="rect">
            <a:avLst/>
          </a:prstGeom>
        </p:spPr>
      </p:pic>
      <p:sp>
        <p:nvSpPr>
          <p:cNvPr id="394" name="text 1"/>
          <p:cNvSpPr txBox="1"/>
          <p:nvPr/>
        </p:nvSpPr>
        <p:spPr>
          <a:xfrm>
            <a:off x="9524397" y="1281079"/>
            <a:ext cx="23469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8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38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39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39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39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807782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Retās slimības ietekme uz ikdienas aktivitāšu veikšanu: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reto slimību pacientiem Eiropā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3911" y="5286326"/>
            <a:ext cx="10542422" cy="7846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7. Lūdzu novērtējiet, cik lielā mērā šī retā slimība ietekmē Jūsu.. un Juggling care and daily life: the balancing act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50" i="1" spc="10" dirty="0">
                <a:solidFill>
                  <a:srgbClr val="BFBFBF"/>
                </a:solidFill>
                <a:latin typeface="Arial"/>
                <a:cs typeface="Arial"/>
              </a:rPr>
              <a:t>of the rare disease community: A Rare Barometer survey - May 2017: To  w h a t  e x t e n t  d o e s  t h e  p e r s o n  l i v i n g  w i t h  a 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rare disease have difficulties with... (Subtotal difficulty) (n=2689)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9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1" y="2082800"/>
            <a:ext cx="4927599" cy="2768600"/>
          </a:xfrm>
          <a:prstGeom prst="rect">
            <a:avLst/>
          </a:prstGeom>
        </p:spPr>
      </p:pic>
      <p:pic>
        <p:nvPicPr>
          <p:cNvPr id="394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1" y="2184400"/>
            <a:ext cx="4140199" cy="2768600"/>
          </a:xfrm>
          <a:prstGeom prst="rect">
            <a:avLst/>
          </a:prstGeom>
        </p:spPr>
      </p:pic>
      <p:pic>
        <p:nvPicPr>
          <p:cNvPr id="395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2" y="1986390"/>
            <a:ext cx="12701" cy="3063178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0939685" y="2052223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92%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580952" y="2433223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132630" y="2814222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773801" y="2914807"/>
            <a:ext cx="397174" cy="4785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5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70%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863486" y="3576222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325385" y="395722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787191" y="433822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787286" y="471922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0150471" y="215280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881326" y="253380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9074272" y="3295807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751412" y="3676807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751412" y="4057807"/>
            <a:ext cx="397175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536173" y="4438807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320932" y="4819807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246315" y="2085750"/>
            <a:ext cx="4681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Ikdienas aktivitātes (mājas uzkopšanu, ēst gatavošanu,…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148334" y="2466750"/>
            <a:ext cx="464139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Kustības un sajūtas (redzi, dzirdi, ķermeņa kustības u.c.)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920749" y="2847750"/>
            <a:ext cx="500532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Sp ēju parū pēties par finansēm un  izp ildīt ikdienas sadz īves 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941517" y="3228751"/>
            <a:ext cx="49867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Personīgo aprūpi mazgāšanos, apģērbšanos, noģērbšanos,…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2046799" y="3609751"/>
            <a:ext cx="373176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So ciālo dzīvi un attiecīb as  ar citiem cilvēk iem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348615" y="3990751"/>
            <a:ext cx="458033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Komunikāciju ar citiem (piedalīties sarunās, apciemot…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3405067" y="4371751"/>
            <a:ext cx="2377845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Saprašanu un  s pēju mācīties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3187769" y="4755799"/>
            <a:ext cx="259598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solidFill>
                  <a:srgbClr val="595959"/>
                </a:solidFill>
                <a:latin typeface="Calibri"/>
                <a:cs typeface="Calibri"/>
              </a:rPr>
              <a:t>Sp ējas ko nt ro lēt  savu  u zved īb u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96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56" y="1649102"/>
            <a:ext cx="111585" cy="111586"/>
          </a:xfrm>
          <a:prstGeom prst="rect">
            <a:avLst/>
          </a:prstGeom>
        </p:spPr>
      </p:pic>
      <p:sp>
        <p:nvSpPr>
          <p:cNvPr id="29" name="text 1"/>
          <p:cNvSpPr txBox="1"/>
          <p:nvPr/>
        </p:nvSpPr>
        <p:spPr>
          <a:xfrm>
            <a:off x="6136372" y="1607214"/>
            <a:ext cx="39420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 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97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96" y="1649102"/>
            <a:ext cx="111586" cy="111586"/>
          </a:xfrm>
          <a:prstGeom prst="rect">
            <a:avLst/>
          </a:prstGeom>
        </p:spPr>
      </p:pic>
      <p:sp>
        <p:nvSpPr>
          <p:cNvPr id="30" name="text 1"/>
          <p:cNvSpPr txBox="1"/>
          <p:nvPr/>
        </p:nvSpPr>
        <p:spPr>
          <a:xfrm>
            <a:off x="6912912" y="1607214"/>
            <a:ext cx="232542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reto slimību pacienti Eiropā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9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40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40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40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40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5097067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Pulmonālā hipertensija ikdienā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114044"/>
            <a:ext cx="9934255" cy="4153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Tikai 3% nevarēja nosaukt precīzu PAH diagnozi, pusei bija pulmonālā arteriālā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239" y="1496422"/>
            <a:ext cx="9666290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hipertensija, 22% hroniska tromboembolitiska PH, 18% - PAH ar iedzimtu sirds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1813414"/>
            <a:ext cx="9765832" cy="7834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slimību, bet 5% - idiopātiska PA H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04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040" spc="10" dirty="0">
                <a:solidFill>
                  <a:srgbClr val="7F7F7F"/>
                </a:solidFill>
                <a:latin typeface="Calibri"/>
                <a:cs typeface="Calibri"/>
              </a:rPr>
              <a:t>Va i rā k  kā  p u s e i  ( 5 7 % )  b i j a  </a:t>
            </a:r>
            <a:r>
              <a:rPr sz="2040" b="1" spc="10" dirty="0">
                <a:solidFill>
                  <a:srgbClr val="7F7F7F"/>
                </a:solidFill>
                <a:latin typeface="Arial"/>
                <a:cs typeface="Arial"/>
              </a:rPr>
              <a:t>II vai III PAH funkcionālā klase</a:t>
            </a:r>
            <a:r>
              <a:rPr sz="2040" spc="10" dirty="0">
                <a:solidFill>
                  <a:srgbClr val="7F7F7F"/>
                </a:solidFill>
                <a:latin typeface="Calibri"/>
                <a:cs typeface="Calibri"/>
              </a:rPr>
              <a:t>, bet 32% - </a:t>
            </a:r>
            <a:r>
              <a:rPr sz="2040" b="1" spc="10" dirty="0">
                <a:solidFill>
                  <a:srgbClr val="7F7F7F"/>
                </a:solidFill>
                <a:latin typeface="Arial"/>
                <a:cs typeface="Arial"/>
              </a:rPr>
              <a:t>IV FC</a:t>
            </a:r>
            <a:r>
              <a:rPr sz="2040" spc="10" dirty="0">
                <a:solidFill>
                  <a:srgbClr val="7F7F7F"/>
                </a:solidFill>
                <a:latin typeface="Calibri"/>
                <a:cs typeface="Calibri"/>
              </a:rPr>
              <a:t>. 5%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29639" y="2599798"/>
            <a:ext cx="9987444" cy="7834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nevarēja nosaukt savu slimības smaguma pakāpi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Lielākā daļa aptaujāto tika diagnosticēti ar PAH pēc 2007. gada; 2016. gadā tika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29639" y="3389230"/>
            <a:ext cx="10499990" cy="7834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diagnosticēti 15 pacienti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34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Pēc simptomu parādīšanās aptaujātiem tika uzstādīta diagnoze </a:t>
            </a: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nekavējoties vai 35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239" y="4124379"/>
            <a:ext cx="9984392" cy="386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gadu laikā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. 18% tika diagnosticēti pirmā pus gada laikā, 17% gaidīja pus gadu līdz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8239" y="4453563"/>
            <a:ext cx="10571327" cy="386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40" spc="10" dirty="0">
                <a:solidFill>
                  <a:srgbClr val="7F7F7F"/>
                </a:solidFill>
                <a:latin typeface="Calibri"/>
                <a:cs typeface="Calibri"/>
              </a:rPr>
              <a:t>gadu, </a:t>
            </a:r>
            <a:r>
              <a:rPr sz="2040" b="1" spc="10" dirty="0">
                <a:solidFill>
                  <a:srgbClr val="7F7F7F"/>
                </a:solidFill>
                <a:latin typeface="Arial"/>
                <a:cs typeface="Arial"/>
              </a:rPr>
              <a:t>25% norādīja, ka gaidījuši diagnozi divus gadus, 13% - trīs gadus, bet vēl 25% 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29639" y="4785795"/>
            <a:ext cx="10245657" cy="8197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b="1" spc="10" dirty="0">
                <a:solidFill>
                  <a:srgbClr val="7F7F7F"/>
                </a:solidFill>
                <a:latin typeface="Arial"/>
                <a:cs typeface="Arial"/>
              </a:rPr>
              <a:t>četrus un vairāk gadus</a:t>
            </a:r>
            <a:endParaRPr sz="2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28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27% nebija piešķirta invaliditātes grupa, bet </a:t>
            </a:r>
            <a:r>
              <a:rPr sz="2280" b="1" spc="10" dirty="0">
                <a:solidFill>
                  <a:srgbClr val="7F7F7F"/>
                </a:solidFill>
                <a:latin typeface="Arial"/>
                <a:cs typeface="Arial"/>
              </a:rPr>
              <a:t>41% bija II grupas invalīdi un 28% - I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58239" y="5572179"/>
            <a:ext cx="10569908" cy="386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grupas invalīdi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. Viens aptaujātais bija invalīds kopš bērnības, bet vienam bija III grupa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40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40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40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41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41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7405238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Pulmonālā hipertensija ikdienā (turpinājums)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074420"/>
            <a:ext cx="9988939" cy="7780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4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040" spc="10" dirty="0">
                <a:solidFill>
                  <a:srgbClr val="7F7F7F"/>
                </a:solidFill>
                <a:latin typeface="Calibri"/>
                <a:cs typeface="Calibri"/>
              </a:rPr>
              <a:t>61% norādīja, ka </a:t>
            </a:r>
            <a:r>
              <a:rPr sz="2040" b="1" spc="10" dirty="0">
                <a:solidFill>
                  <a:srgbClr val="7F7F7F"/>
                </a:solidFill>
                <a:latin typeface="Arial"/>
                <a:cs typeface="Arial"/>
              </a:rPr>
              <a:t>PA H  s t i p r i  i e t e k m ē  v i ņ u  </a:t>
            </a:r>
            <a:r>
              <a:rPr sz="2040" spc="10" dirty="0">
                <a:solidFill>
                  <a:srgbClr val="7F7F7F"/>
                </a:solidFill>
                <a:latin typeface="Calibri"/>
                <a:cs typeface="Calibri"/>
              </a:rPr>
              <a:t>dzīvi (10 ballu skalā vērtējums 8-10)</a:t>
            </a:r>
            <a:endParaRPr sz="2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Tikai 37% norādīja, ka aktivitātēm, kas saistītas ar slimību, ikdienā viņi velta 0-1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240" y="1786563"/>
            <a:ext cx="9641269" cy="386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stundu dienā, 30% tam veltīja </a:t>
            </a:r>
            <a:r>
              <a:rPr sz="2280" b="1" spc="10" dirty="0">
                <a:solidFill>
                  <a:srgbClr val="7F7F7F"/>
                </a:solidFill>
                <a:latin typeface="Arial"/>
                <a:cs typeface="Arial"/>
              </a:rPr>
              <a:t>vairāk kā 4 stundas dienā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, kas ir vairāk kā vidēji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2130406"/>
            <a:ext cx="10454915" cy="746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cilvēki ar dažādām retām slimībām Eiropā (attiecīgi 25%)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Salīdzinot ar citiem cilvēkiem ar retām slimībām Eiropā, aptaujātie biežāk norādīja,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240" y="2792403"/>
            <a:ext cx="10195697" cy="386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ka </a:t>
            </a:r>
            <a:r>
              <a:rPr sz="2280" b="1" spc="10" dirty="0">
                <a:solidFill>
                  <a:srgbClr val="7F7F7F"/>
                </a:solidFill>
                <a:latin typeface="Arial"/>
                <a:cs typeface="Arial"/>
              </a:rPr>
              <a:t>nevar veikt atsevišķas aktivitātes ikdienā 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vai tas sagādā grūtības: īpaši ikdienas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240" y="3148438"/>
            <a:ext cx="9499675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aktivitāšu veikšana (attiecīgi 92% un 77%), kustības un sajūtas (85% un 72%),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240" y="3437998"/>
            <a:ext cx="9671273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parūpēties par finansēm (77% un 70%), sociālo dzīvi un attiecības ar cilvēkiem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29639" y="3730606"/>
            <a:ext cx="9774665" cy="746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(72% un 51%), kā arī personīgo aprūpi (70% un 57%)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Kopumā PAH mazāk ietekmēja komunikāciju ar citiem (attiecīgi 62% un 51%),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58240" y="4443838"/>
            <a:ext cx="9623998" cy="334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saprašanu un spēju mācīties (52% un 47%), un spējas kontrolēt savu uzvedību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58240" y="4733398"/>
            <a:ext cx="9358915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70" spc="10" dirty="0">
                <a:solidFill>
                  <a:srgbClr val="7F7F7F"/>
                </a:solidFill>
                <a:latin typeface="Calibri"/>
                <a:cs typeface="Calibri"/>
              </a:rPr>
              <a:t>(52% un 43%) – taču arī vairāk kā citiem cilvēkiem ar retām slimībām Eiropā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aspekX: pēYjuma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41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41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41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41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41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3289" y="3747456"/>
            <a:ext cx="10507829" cy="74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00" spc="10" dirty="0">
                <a:solidFill>
                  <a:srgbClr val="55A839"/>
                </a:solidFill>
                <a:latin typeface="Calibri Light"/>
                <a:cs typeface="Calibri Light"/>
              </a:rPr>
              <a:t>Vispārējās veselības pašvērtējums</a:t>
            </a:r>
            <a:endParaRPr sz="59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42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42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42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42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42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5925553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Dažādu dzīves aspektu novērtējums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3911" y="5664277"/>
            <a:ext cx="9994781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8. Lūdzu novērtējiet skalā no 0 līdz 10, kur 10 ir visaugstākais vērtējums, cik lielā mērā Jūs esat apmierināts..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2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64" y="1986390"/>
            <a:ext cx="7058835" cy="3490483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920749" y="2253656"/>
            <a:ext cx="2733052" cy="22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AR PERSONĪGAJĀM A TTIECĪBĀM  </a:t>
            </a:r>
            <a:r>
              <a:rPr sz="1600" spc="10" dirty="0">
                <a:solidFill>
                  <a:srgbClr val="387026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926337" y="2948600"/>
            <a:ext cx="1727464" cy="2286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AR DZĪVI KO PUMĀ  </a:t>
            </a:r>
            <a:r>
              <a:rPr sz="1600" spc="10" dirty="0">
                <a:solidFill>
                  <a:srgbClr val="387026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619" y="3643544"/>
            <a:ext cx="2495182" cy="2286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AR SAVA LA IKA IZLIETOJUMU  </a:t>
            </a:r>
            <a:r>
              <a:rPr sz="1600" spc="10" dirty="0">
                <a:solidFill>
                  <a:srgbClr val="387026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535899" y="4344319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387026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248237" y="504231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387026"/>
                </a:solidFill>
                <a:latin typeface="Calibri"/>
                <a:cs typeface="Calibri"/>
              </a:rPr>
              <a:t>28%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477142" y="2259487"/>
            <a:ext cx="58795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 </a:t>
            </a:r>
            <a:r>
              <a:rPr sz="1600" spc="10" dirty="0">
                <a:solidFill>
                  <a:srgbClr val="387026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477142" y="2954431"/>
            <a:ext cx="64671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 </a:t>
            </a:r>
            <a:r>
              <a:rPr sz="1600" spc="10" dirty="0">
                <a:solidFill>
                  <a:srgbClr val="387026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535899" y="3649375"/>
            <a:ext cx="5292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r>
              <a:rPr sz="1600" spc="10" dirty="0">
                <a:solidFill>
                  <a:srgbClr val="387026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947196" y="4344319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474871" y="5042311"/>
            <a:ext cx="170433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 </a:t>
            </a:r>
            <a:r>
              <a:rPr sz="1600" spc="10" dirty="0">
                <a:solidFill>
                  <a:srgbClr val="387026"/>
                </a:solidFill>
                <a:latin typeface="Calibri"/>
                <a:cs typeface="Calibri"/>
              </a:rPr>
              <a:t>3%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5%2%5% 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424508" y="4344319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387026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182223" y="2259487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417249" y="2954431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483265" y="364937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5188345" y="4344319"/>
            <a:ext cx="397175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4593520" y="225948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129588" y="295443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599642" y="364937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6069696" y="4344319"/>
            <a:ext cx="397175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5188345" y="2259487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6069696" y="2954431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6539749" y="364937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7068561" y="4344319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5827411" y="225948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6767518" y="2954431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7362343" y="364937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6" name="text 1"/>
          <p:cNvSpPr txBox="1"/>
          <p:nvPr/>
        </p:nvSpPr>
        <p:spPr>
          <a:xfrm>
            <a:off x="8008668" y="4344319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7" name="text 1"/>
          <p:cNvSpPr txBox="1"/>
          <p:nvPr/>
        </p:nvSpPr>
        <p:spPr>
          <a:xfrm>
            <a:off x="6539749" y="225948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8" name="text 1"/>
          <p:cNvSpPr txBox="1"/>
          <p:nvPr/>
        </p:nvSpPr>
        <p:spPr>
          <a:xfrm>
            <a:off x="7479856" y="2954431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9" name="text 1"/>
          <p:cNvSpPr txBox="1"/>
          <p:nvPr/>
        </p:nvSpPr>
        <p:spPr>
          <a:xfrm>
            <a:off x="8067424" y="364937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0" name="text 1"/>
          <p:cNvSpPr txBox="1"/>
          <p:nvPr/>
        </p:nvSpPr>
        <p:spPr>
          <a:xfrm>
            <a:off x="8831262" y="4344319"/>
            <a:ext cx="397175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1" name="text 1"/>
          <p:cNvSpPr txBox="1"/>
          <p:nvPr/>
        </p:nvSpPr>
        <p:spPr>
          <a:xfrm>
            <a:off x="7362343" y="504231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2" name="text 1"/>
          <p:cNvSpPr txBox="1"/>
          <p:nvPr/>
        </p:nvSpPr>
        <p:spPr>
          <a:xfrm>
            <a:off x="7891154" y="225948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3" name="text 1"/>
          <p:cNvSpPr txBox="1"/>
          <p:nvPr/>
        </p:nvSpPr>
        <p:spPr>
          <a:xfrm>
            <a:off x="8654992" y="295443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4" name="text 1"/>
          <p:cNvSpPr txBox="1"/>
          <p:nvPr/>
        </p:nvSpPr>
        <p:spPr>
          <a:xfrm>
            <a:off x="8948775" y="3649375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5" name="text 1"/>
          <p:cNvSpPr txBox="1"/>
          <p:nvPr/>
        </p:nvSpPr>
        <p:spPr>
          <a:xfrm>
            <a:off x="9529086" y="4344319"/>
            <a:ext cx="94049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7% 3% 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6" name="text 1"/>
          <p:cNvSpPr txBox="1"/>
          <p:nvPr/>
        </p:nvSpPr>
        <p:spPr>
          <a:xfrm>
            <a:off x="8067424" y="504231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7" name="text 1"/>
          <p:cNvSpPr txBox="1"/>
          <p:nvPr/>
        </p:nvSpPr>
        <p:spPr>
          <a:xfrm>
            <a:off x="9125045" y="2259487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8" name="text 1"/>
          <p:cNvSpPr txBox="1"/>
          <p:nvPr/>
        </p:nvSpPr>
        <p:spPr>
          <a:xfrm>
            <a:off x="9587841" y="2954431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9" name="text 1"/>
          <p:cNvSpPr txBox="1"/>
          <p:nvPr/>
        </p:nvSpPr>
        <p:spPr>
          <a:xfrm>
            <a:off x="9764112" y="364937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0" name="text 1"/>
          <p:cNvSpPr txBox="1"/>
          <p:nvPr/>
        </p:nvSpPr>
        <p:spPr>
          <a:xfrm>
            <a:off x="8588978" y="5042311"/>
            <a:ext cx="64671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3% 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1" name="text 1"/>
          <p:cNvSpPr txBox="1"/>
          <p:nvPr/>
        </p:nvSpPr>
        <p:spPr>
          <a:xfrm>
            <a:off x="9947639" y="2259487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2" name="text 1"/>
          <p:cNvSpPr txBox="1"/>
          <p:nvPr/>
        </p:nvSpPr>
        <p:spPr>
          <a:xfrm>
            <a:off x="10116652" y="2954431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3" name="text 1"/>
          <p:cNvSpPr txBox="1"/>
          <p:nvPr/>
        </p:nvSpPr>
        <p:spPr>
          <a:xfrm>
            <a:off x="10175409" y="3649375"/>
            <a:ext cx="29417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4" name="text 1"/>
          <p:cNvSpPr txBox="1"/>
          <p:nvPr/>
        </p:nvSpPr>
        <p:spPr>
          <a:xfrm>
            <a:off x="9712613" y="504231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5" name="text 1"/>
          <p:cNvSpPr txBox="1"/>
          <p:nvPr/>
        </p:nvSpPr>
        <p:spPr>
          <a:xfrm>
            <a:off x="1359278" y="4338489"/>
            <a:ext cx="1942571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AR FINANSIĀLO SITUĀCIJU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6" name="text 1"/>
          <p:cNvSpPr txBox="1"/>
          <p:nvPr/>
        </p:nvSpPr>
        <p:spPr>
          <a:xfrm>
            <a:off x="2500951" y="5036481"/>
            <a:ext cx="79949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AR DA RBU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2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33" y="1649102"/>
            <a:ext cx="111586" cy="111586"/>
          </a:xfrm>
          <a:prstGeom prst="rect">
            <a:avLst/>
          </a:prstGeom>
        </p:spPr>
      </p:pic>
      <p:sp>
        <p:nvSpPr>
          <p:cNvPr id="457" name="text 1"/>
          <p:cNvSpPr txBox="1"/>
          <p:nvPr/>
        </p:nvSpPr>
        <p:spPr>
          <a:xfrm>
            <a:off x="3650349" y="1607214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2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67" y="1649102"/>
            <a:ext cx="111585" cy="111586"/>
          </a:xfrm>
          <a:prstGeom prst="rect">
            <a:avLst/>
          </a:prstGeom>
        </p:spPr>
      </p:pic>
      <p:sp>
        <p:nvSpPr>
          <p:cNvPr id="458" name="text 1"/>
          <p:cNvSpPr txBox="1"/>
          <p:nvPr/>
        </p:nvSpPr>
        <p:spPr>
          <a:xfrm>
            <a:off x="4230083" y="1607214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2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00" y="1649102"/>
            <a:ext cx="111586" cy="111586"/>
          </a:xfrm>
          <a:prstGeom prst="rect">
            <a:avLst/>
          </a:prstGeom>
        </p:spPr>
      </p:pic>
      <p:sp>
        <p:nvSpPr>
          <p:cNvPr id="459" name="text 1"/>
          <p:cNvSpPr txBox="1"/>
          <p:nvPr/>
        </p:nvSpPr>
        <p:spPr>
          <a:xfrm>
            <a:off x="4809816" y="1607214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30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35" y="1649102"/>
            <a:ext cx="111586" cy="111586"/>
          </a:xfrm>
          <a:prstGeom prst="rect">
            <a:avLst/>
          </a:prstGeom>
        </p:spPr>
      </p:pic>
      <p:sp>
        <p:nvSpPr>
          <p:cNvPr id="460" name="text 1"/>
          <p:cNvSpPr txBox="1"/>
          <p:nvPr/>
        </p:nvSpPr>
        <p:spPr>
          <a:xfrm>
            <a:off x="5389551" y="1607214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3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68" y="1649102"/>
            <a:ext cx="111586" cy="111586"/>
          </a:xfrm>
          <a:prstGeom prst="rect">
            <a:avLst/>
          </a:prstGeom>
        </p:spPr>
      </p:pic>
      <p:sp>
        <p:nvSpPr>
          <p:cNvPr id="461" name="text 1"/>
          <p:cNvSpPr txBox="1"/>
          <p:nvPr/>
        </p:nvSpPr>
        <p:spPr>
          <a:xfrm>
            <a:off x="5969284" y="1607214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32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403" y="1649102"/>
            <a:ext cx="111586" cy="111586"/>
          </a:xfrm>
          <a:prstGeom prst="rect">
            <a:avLst/>
          </a:prstGeom>
        </p:spPr>
      </p:pic>
      <p:sp>
        <p:nvSpPr>
          <p:cNvPr id="462" name="text 1"/>
          <p:cNvSpPr txBox="1"/>
          <p:nvPr/>
        </p:nvSpPr>
        <p:spPr>
          <a:xfrm>
            <a:off x="6549019" y="1607214"/>
            <a:ext cx="14894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33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37" y="1649102"/>
            <a:ext cx="111586" cy="111586"/>
          </a:xfrm>
          <a:prstGeom prst="rect">
            <a:avLst/>
          </a:prstGeom>
        </p:spPr>
      </p:pic>
      <p:sp>
        <p:nvSpPr>
          <p:cNvPr id="463" name="text 1"/>
          <p:cNvSpPr txBox="1"/>
          <p:nvPr/>
        </p:nvSpPr>
        <p:spPr>
          <a:xfrm>
            <a:off x="7128752" y="1607214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34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71" y="1649102"/>
            <a:ext cx="111586" cy="111586"/>
          </a:xfrm>
          <a:prstGeom prst="rect">
            <a:avLst/>
          </a:prstGeom>
        </p:spPr>
      </p:pic>
      <p:sp>
        <p:nvSpPr>
          <p:cNvPr id="464" name="text 1"/>
          <p:cNvSpPr txBox="1"/>
          <p:nvPr/>
        </p:nvSpPr>
        <p:spPr>
          <a:xfrm>
            <a:off x="7708487" y="1607214"/>
            <a:ext cx="14894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35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05" y="1649102"/>
            <a:ext cx="111586" cy="111586"/>
          </a:xfrm>
          <a:prstGeom prst="rect">
            <a:avLst/>
          </a:prstGeom>
        </p:spPr>
      </p:pic>
      <p:sp>
        <p:nvSpPr>
          <p:cNvPr id="465" name="text 1"/>
          <p:cNvSpPr txBox="1"/>
          <p:nvPr/>
        </p:nvSpPr>
        <p:spPr>
          <a:xfrm>
            <a:off x="8288220" y="1607214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36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38" y="1649102"/>
            <a:ext cx="111586" cy="111586"/>
          </a:xfrm>
          <a:prstGeom prst="rect">
            <a:avLst/>
          </a:prstGeom>
        </p:spPr>
      </p:pic>
      <p:sp>
        <p:nvSpPr>
          <p:cNvPr id="466" name="text 1"/>
          <p:cNvSpPr txBox="1"/>
          <p:nvPr/>
        </p:nvSpPr>
        <p:spPr>
          <a:xfrm>
            <a:off x="8867956" y="1607214"/>
            <a:ext cx="14894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37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73" y="1649102"/>
            <a:ext cx="111586" cy="111586"/>
          </a:xfrm>
          <a:prstGeom prst="rect">
            <a:avLst/>
          </a:prstGeom>
        </p:spPr>
      </p:pic>
      <p:sp>
        <p:nvSpPr>
          <p:cNvPr id="467" name="text 1"/>
          <p:cNvSpPr txBox="1"/>
          <p:nvPr/>
        </p:nvSpPr>
        <p:spPr>
          <a:xfrm>
            <a:off x="9447688" y="1607214"/>
            <a:ext cx="24770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38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803" y="1649102"/>
            <a:ext cx="111586" cy="111586"/>
          </a:xfrm>
          <a:prstGeom prst="rect">
            <a:avLst/>
          </a:prstGeom>
        </p:spPr>
      </p:pic>
      <p:sp>
        <p:nvSpPr>
          <p:cNvPr id="468" name="text 1"/>
          <p:cNvSpPr txBox="1"/>
          <p:nvPr/>
        </p:nvSpPr>
        <p:spPr>
          <a:xfrm>
            <a:off x="10130420" y="1607214"/>
            <a:ext cx="28204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9" name="text 1"/>
          <p:cNvSpPr txBox="1"/>
          <p:nvPr/>
        </p:nvSpPr>
        <p:spPr>
          <a:xfrm>
            <a:off x="10923063" y="2277774"/>
            <a:ext cx="4064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6.55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0" name="text 1"/>
          <p:cNvSpPr txBox="1"/>
          <p:nvPr/>
        </p:nvSpPr>
        <p:spPr>
          <a:xfrm>
            <a:off x="10923063" y="2966622"/>
            <a:ext cx="4064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5.85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1" name="text 1"/>
          <p:cNvSpPr txBox="1"/>
          <p:nvPr/>
        </p:nvSpPr>
        <p:spPr>
          <a:xfrm>
            <a:off x="10923063" y="3655470"/>
            <a:ext cx="4064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5.45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2" name="text 1"/>
          <p:cNvSpPr txBox="1"/>
          <p:nvPr/>
        </p:nvSpPr>
        <p:spPr>
          <a:xfrm>
            <a:off x="10923063" y="4344319"/>
            <a:ext cx="40640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4.73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3" name="text 1"/>
          <p:cNvSpPr txBox="1"/>
          <p:nvPr/>
        </p:nvSpPr>
        <p:spPr>
          <a:xfrm>
            <a:off x="10923063" y="5033167"/>
            <a:ext cx="4064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4.02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4" name="text 1"/>
          <p:cNvSpPr txBox="1"/>
          <p:nvPr/>
        </p:nvSpPr>
        <p:spPr>
          <a:xfrm>
            <a:off x="10810518" y="1194433"/>
            <a:ext cx="505176" cy="470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i="1" spc="10" dirty="0">
                <a:latin typeface="Arial"/>
                <a:cs typeface="Arial"/>
              </a:rPr>
              <a:t>Vidēji</a:t>
            </a:r>
            <a:endParaRPr sz="1300">
              <a:latin typeface="Arial"/>
              <a:cs typeface="Arial"/>
            </a:endParaRPr>
          </a:p>
          <a:p>
            <a:pPr marL="43624">
              <a:lnSpc>
                <a:spcPct val="100000"/>
              </a:lnSpc>
            </a:pPr>
            <a:r>
              <a:rPr sz="1600" i="1" spc="10" dirty="0">
                <a:latin typeface="Arial"/>
                <a:cs typeface="Arial"/>
              </a:rPr>
              <a:t>0-10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4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44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44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44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44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428730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Dažādu dzīves aspektu novērtējums: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visiem Latvijas iedzīvotājiem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4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32100"/>
            <a:ext cx="8572500" cy="1744730"/>
          </a:xfrm>
          <a:prstGeom prst="rect">
            <a:avLst/>
          </a:prstGeom>
        </p:spPr>
      </p:pic>
      <p:pic>
        <p:nvPicPr>
          <p:cNvPr id="44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01900"/>
            <a:ext cx="8559800" cy="2074930"/>
          </a:xfrm>
          <a:prstGeom prst="rect">
            <a:avLst/>
          </a:prstGeom>
        </p:spPr>
      </p:pic>
      <p:pic>
        <p:nvPicPr>
          <p:cNvPr id="44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76500"/>
            <a:ext cx="8559800" cy="2100330"/>
          </a:xfrm>
          <a:prstGeom prst="rect">
            <a:avLst/>
          </a:prstGeom>
        </p:spPr>
      </p:pic>
      <p:pic>
        <p:nvPicPr>
          <p:cNvPr id="44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2501900"/>
            <a:ext cx="8559800" cy="2074930"/>
          </a:xfrm>
          <a:prstGeom prst="rect">
            <a:avLst/>
          </a:prstGeom>
        </p:spPr>
      </p:pic>
      <p:pic>
        <p:nvPicPr>
          <p:cNvPr id="450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0480"/>
            <a:ext cx="10346703" cy="12701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366094" y="2759359"/>
            <a:ext cx="3032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5.9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432895" y="3058062"/>
            <a:ext cx="3032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4.7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99695" y="3247038"/>
            <a:ext cx="3032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4.0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566496" y="2866038"/>
            <a:ext cx="30329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5.5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633296" y="2573431"/>
            <a:ext cx="30329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6.6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741070" y="2533807"/>
            <a:ext cx="3032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6.7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807871" y="2878231"/>
            <a:ext cx="3032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5.4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874673" y="2347879"/>
            <a:ext cx="30329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7.4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941472" y="2454559"/>
            <a:ext cx="105324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7.0  7.0  7.0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0008273" y="2241199"/>
            <a:ext cx="1053249" cy="2502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7.8  7.7  7.8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116047" y="2640487"/>
            <a:ext cx="3032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6.3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182849" y="2984910"/>
            <a:ext cx="3032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5.0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249648" y="2216814"/>
            <a:ext cx="30329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7.9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491025" y="2533807"/>
            <a:ext cx="3032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6.7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557824" y="2905662"/>
            <a:ext cx="3032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5.3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6624626" y="2347879"/>
            <a:ext cx="3032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7.4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249076" y="4746655"/>
            <a:ext cx="15668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AR DZĪVI KOPUMĀ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3437862" y="4746655"/>
            <a:ext cx="1316938" cy="4507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99" spc="10" dirty="0">
                <a:solidFill>
                  <a:srgbClr val="595959"/>
                </a:solidFill>
                <a:latin typeface="Calibri"/>
                <a:cs typeface="Calibri"/>
              </a:rPr>
              <a:t>AR FINA NSIĀ LO</a:t>
            </a:r>
            <a:endParaRPr sz="1200">
              <a:latin typeface="Calibri"/>
              <a:cs typeface="Calibri"/>
            </a:endParaRPr>
          </a:p>
          <a:p>
            <a:pPr marL="217169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SITUĀ CIJU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711005" y="4746655"/>
            <a:ext cx="9063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AR DA RBU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7591178" y="4746655"/>
            <a:ext cx="1274673" cy="4507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AR SAVA  LAIKA</a:t>
            </a:r>
            <a:endParaRPr sz="1400">
              <a:latin typeface="Calibri"/>
              <a:cs typeface="Calibri"/>
            </a:endParaRPr>
          </a:p>
          <a:p>
            <a:pPr marL="63055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IZLIETOJ UMU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9478180" y="4746655"/>
            <a:ext cx="1635558" cy="4507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39" spc="10" dirty="0">
                <a:solidFill>
                  <a:srgbClr val="595959"/>
                </a:solidFill>
                <a:latin typeface="Calibri"/>
                <a:cs typeface="Calibri"/>
              </a:rPr>
              <a:t>AR PERS ON ĪGAJĀM</a:t>
            </a:r>
            <a:endParaRPr sz="1200">
              <a:latin typeface="Calibri"/>
              <a:cs typeface="Calibri"/>
            </a:endParaRPr>
          </a:p>
          <a:p>
            <a:pPr marL="286605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ATTIECĪBĀM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5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08" y="1830436"/>
            <a:ext cx="111586" cy="111586"/>
          </a:xfrm>
          <a:prstGeom prst="rect">
            <a:avLst/>
          </a:prstGeom>
        </p:spPr>
      </p:pic>
      <p:sp>
        <p:nvSpPr>
          <p:cNvPr id="26" name="text 1"/>
          <p:cNvSpPr txBox="1"/>
          <p:nvPr/>
        </p:nvSpPr>
        <p:spPr>
          <a:xfrm>
            <a:off x="4460024" y="1787046"/>
            <a:ext cx="394208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 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52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93" y="1830436"/>
            <a:ext cx="111586" cy="111586"/>
          </a:xfrm>
          <a:prstGeom prst="rect">
            <a:avLst/>
          </a:prstGeom>
        </p:spPr>
      </p:pic>
      <p:sp>
        <p:nvSpPr>
          <p:cNvPr id="27" name="text 1"/>
          <p:cNvSpPr txBox="1"/>
          <p:nvPr/>
        </p:nvSpPr>
        <p:spPr>
          <a:xfrm>
            <a:off x="5169009" y="1787046"/>
            <a:ext cx="1191869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visi iedz īv otāji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53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14" y="1830436"/>
            <a:ext cx="111585" cy="111586"/>
          </a:xfrm>
          <a:prstGeom prst="rect">
            <a:avLst/>
          </a:prstGeom>
        </p:spPr>
      </p:pic>
      <p:sp>
        <p:nvSpPr>
          <p:cNvPr id="28" name="text 1"/>
          <p:cNvSpPr txBox="1"/>
          <p:nvPr/>
        </p:nvSpPr>
        <p:spPr>
          <a:xfrm>
            <a:off x="6680130" y="1787046"/>
            <a:ext cx="3474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65+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54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26" y="1830436"/>
            <a:ext cx="111586" cy="111586"/>
          </a:xfrm>
          <a:prstGeom prst="rect">
            <a:avLst/>
          </a:prstGeom>
        </p:spPr>
      </p:pic>
      <p:sp>
        <p:nvSpPr>
          <p:cNvPr id="29" name="text 1"/>
          <p:cNvSpPr txBox="1"/>
          <p:nvPr/>
        </p:nvSpPr>
        <p:spPr>
          <a:xfrm>
            <a:off x="7347141" y="1787046"/>
            <a:ext cx="7538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sievietes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929639" y="5341189"/>
            <a:ext cx="10284672" cy="5207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8. Lūdzu novērtējiet skalā no 0 līdz 10, kur 10 ir visaugstākais vērtējums, cik lielā mērā Jūs esat apmierināts.. un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EU-SILC apsekojums 2018 (CSB): Iedzīvotāju labsajūtas atsevišķu dimensiju vidējais raksturojums 2018. gadā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929639" y="1738279"/>
            <a:ext cx="117758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APMIERINĀTS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7181900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Kas ir pulmonālā (plaušu) hipertensija (PH)?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458214"/>
            <a:ext cx="10310959" cy="4846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77C2E8"/>
                </a:solidFill>
                <a:latin typeface="Arial"/>
                <a:cs typeface="Arial"/>
              </a:rPr>
              <a:t>•</a:t>
            </a:r>
            <a:r>
              <a:rPr sz="2800" spc="10" dirty="0">
                <a:solidFill>
                  <a:srgbClr val="77C2E8"/>
                </a:solidFill>
                <a:latin typeface="Calibri"/>
                <a:cs typeface="Calibri"/>
              </a:rPr>
              <a:t>Pulmonālā hipertensija (PH) </a:t>
            </a:r>
            <a:r>
              <a:rPr sz="2800" spc="10" dirty="0">
                <a:latin typeface="Calibri"/>
                <a:cs typeface="Calibri"/>
              </a:rPr>
              <a:t>ir sindroms, kuru raksturo asinsspiediena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240" y="1861649"/>
            <a:ext cx="9657184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40" spc="10" dirty="0">
                <a:latin typeface="Calibri"/>
                <a:cs typeface="Calibri"/>
              </a:rPr>
              <a:t>paaugstināšanās plaušu artērijās – asinsvados, kas nogādā venozās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240" y="2206074"/>
            <a:ext cx="9329597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asinis no sirds labā kambara uz plaušām. Jo augstāks spiediens ir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240" y="2547449"/>
            <a:ext cx="8815186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plaušu artērijās, jo smagāk jāstrādā sirdij, lai piegādātu asinis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240" y="2891873"/>
            <a:ext cx="9949830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ķermenim. Tiek traucēta organisma apgāde ar skābekli un sašaurinās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29639" y="3233250"/>
            <a:ext cx="10198344" cy="8377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plaušu asinsvadi, kas var radīt trombozes risku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Biežākie simptomi ir elpas trūkums, hronisks nogurums, sāpes krūtīs,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29639" y="4034873"/>
            <a:ext cx="10056710" cy="849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sirdsklauves, ģīboņi, lūpu cianoze (zilgana nokrāsa)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Slimības sloga sekas: novēlota diagnostika, slikta prognoze, negatīva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58240" y="4845642"/>
            <a:ext cx="8325209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psihosociālā ietekme, pasliktināti dzīves kvalitātes rādītāji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282259" y="6518075"/>
            <a:ext cx="11170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29639" y="5442131"/>
            <a:ext cx="29818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BFBFBF"/>
                </a:solidFill>
                <a:latin typeface="Calibri"/>
                <a:cs typeface="Calibri"/>
              </a:rPr>
              <a:t>Avots: Pulmonālās hipertensijas biedrība (2019)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8" name="Image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40" y="5567511"/>
            <a:ext cx="3733799" cy="12700"/>
          </a:xfrm>
          <a:prstGeom prst="rect">
            <a:avLst/>
          </a:prstGeom>
        </p:spPr>
      </p:pic>
      <p:sp>
        <p:nvSpPr>
          <p:cNvPr id="14" name="text 1"/>
          <p:cNvSpPr txBox="1"/>
          <p:nvPr/>
        </p:nvSpPr>
        <p:spPr>
          <a:xfrm>
            <a:off x="929639" y="5442131"/>
            <a:ext cx="10010394" cy="6639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984500">
              <a:lnSpc>
                <a:spcPct val="100000"/>
              </a:lnSpc>
            </a:pPr>
            <a:r>
              <a:rPr sz="1200" spc="10" dirty="0">
                <a:solidFill>
                  <a:srgbClr val="BFBFBF"/>
                </a:solidFill>
                <a:latin typeface="Calibri"/>
                <a:cs typeface="Calibri"/>
              </a:rPr>
              <a:t>hTp://www.phlatvia.lv/lv/pulmonala-hipertensija/kas-tas-ir/;</a:t>
            </a:r>
            <a:endParaRPr sz="1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BFBFBF"/>
                </a:solidFill>
                <a:latin typeface="Calibri"/>
                <a:cs typeface="Calibri"/>
              </a:rPr>
              <a:t>Strange, G. et al (2009). Integrated care and op[mal management of pulmonary arterial hypertension. Journal of mul[disciplinary healthcare, 2, 67–78.</a:t>
            </a:r>
            <a:endParaRPr sz="1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170" spc="10" dirty="0">
                <a:solidFill>
                  <a:srgbClr val="BFBFBF"/>
                </a:solidFill>
                <a:latin typeface="Calibri"/>
                <a:cs typeface="Calibri"/>
              </a:rPr>
              <a:t>Post, M. C., van der Wall, E. E. (2016). Pulmonary hypertension: the importance of a mul[disciplinary approach. Netherlands heart journal: monthly journal of the</a:t>
            </a:r>
            <a:endParaRPr sz="1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BFBFBF"/>
                </a:solidFill>
                <a:latin typeface="Calibri"/>
                <a:cs typeface="Calibri"/>
              </a:rPr>
              <a:t>Netherlands Society of Cardiology and the Netherlands Heart Founda[on, 24(6), 369–371. doi:10.1007/s12471-016-0848-0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45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45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45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46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46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7085830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20" spc="10" dirty="0">
                <a:solidFill>
                  <a:srgbClr val="55A839"/>
                </a:solidFill>
                <a:latin typeface="Calibri Light"/>
                <a:cs typeface="Calibri Light"/>
              </a:rPr>
              <a:t>Ve s e l ī b a s  p ro b l ē m u  ko p ē j ā  i e te k m e  i kd i e n ā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8677" y="5694758"/>
            <a:ext cx="10415398" cy="5207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9. Cik lielā mērā kāda veselības problēma vismaz pēdējo 6 mēnešu laikā ir Jūs kopumā ierobežojusi veikt ikdienas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aktivitātes?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6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01" y="1879202"/>
            <a:ext cx="2595416" cy="3592083"/>
          </a:xfrm>
          <a:prstGeom prst="rect">
            <a:avLst/>
          </a:prstGeom>
        </p:spPr>
      </p:pic>
      <p:pic>
        <p:nvPicPr>
          <p:cNvPr id="46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01" y="1866502"/>
            <a:ext cx="2620816" cy="3617481"/>
          </a:xfrm>
          <a:prstGeom prst="rect">
            <a:avLst/>
          </a:prstGeom>
        </p:spPr>
      </p:pic>
      <p:pic>
        <p:nvPicPr>
          <p:cNvPr id="46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2" y="1879202"/>
            <a:ext cx="1679971" cy="2804092"/>
          </a:xfrm>
          <a:prstGeom prst="rect">
            <a:avLst/>
          </a:prstGeom>
        </p:spPr>
      </p:pic>
      <p:pic>
        <p:nvPicPr>
          <p:cNvPr id="46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1" y="1866502"/>
            <a:ext cx="1705373" cy="2829492"/>
          </a:xfrm>
          <a:prstGeom prst="rect">
            <a:avLst/>
          </a:prstGeom>
        </p:spPr>
      </p:pic>
      <p:pic>
        <p:nvPicPr>
          <p:cNvPr id="46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2" y="3559175"/>
            <a:ext cx="1248462" cy="1534732"/>
          </a:xfrm>
          <a:prstGeom prst="rect">
            <a:avLst/>
          </a:prstGeom>
        </p:spPr>
      </p:pic>
      <p:pic>
        <p:nvPicPr>
          <p:cNvPr id="467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1" y="3546474"/>
            <a:ext cx="1273863" cy="1560133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2441585" y="3871878"/>
            <a:ext cx="196473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Stipri ierobežojusi, 57%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814632" y="2524662"/>
            <a:ext cx="1831867" cy="453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404040"/>
                </a:solidFill>
                <a:latin typeface="Calibri"/>
                <a:cs typeface="Calibri"/>
              </a:rPr>
              <a:t>Ir ierobežojusi, bet ne</a:t>
            </a:r>
            <a:endParaRPr sz="1400">
              <a:latin typeface="Calibri"/>
              <a:cs typeface="Calibri"/>
            </a:endParaRPr>
          </a:p>
          <a:p>
            <a:pPr marL="207772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pārāk stipri, 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241989" y="5033167"/>
            <a:ext cx="2045231" cy="4563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9" spc="10" dirty="0">
                <a:solidFill>
                  <a:srgbClr val="404040"/>
                </a:solidFill>
                <a:latin typeface="Calibri"/>
                <a:cs typeface="Calibri"/>
              </a:rPr>
              <a:t>Nav ierobežojusi nemaz,</a:t>
            </a:r>
            <a:endParaRPr sz="800">
              <a:latin typeface="Calibri"/>
              <a:cs typeface="Calibri"/>
            </a:endParaRPr>
          </a:p>
          <a:p>
            <a:pPr marL="875665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46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47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47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47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47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429544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940" spc="10" dirty="0">
                <a:solidFill>
                  <a:srgbClr val="55A839"/>
                </a:solidFill>
                <a:latin typeface="Calibri Light"/>
                <a:cs typeface="Calibri Light"/>
              </a:rPr>
              <a:t>Ve s e l ī b a s  p ro b l ē m u  ko p ē j ā  i e te k m e  i kd i e n ā : </a:t>
            </a:r>
            <a:endParaRPr sz="29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visiem Latvijas iedzīvotājiem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67727" y="4975430"/>
            <a:ext cx="10543883" cy="1047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9. Cik lielā mērā kāda veselības problēma vismaz pēdējo 6 mēnešu laikā ir Jūs kopumā ierobežojusi veikt ikdienas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ak?vitātes? un EU-SILC apsekojums 2018 (CSB): Iedzīvotāju vecumā no 16 gadiem atbilžu sadalījums uz jautājumu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80" i="1" spc="10" dirty="0">
                <a:solidFill>
                  <a:srgbClr val="BFBFBF"/>
                </a:solidFill>
                <a:latin typeface="Arial"/>
                <a:cs typeface="Arial"/>
              </a:rPr>
              <a:t>“Cik lielā mērā kāda veselības problēma vismaz pēdējo 6 mēnešu laikā ir Jūs ierobežojusi veikt ak?vitātes, ko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cilvēki paras? dara?” 2018. gadā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7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26" y="2146300"/>
            <a:ext cx="5130874" cy="2463800"/>
          </a:xfrm>
          <a:prstGeom prst="rect">
            <a:avLst/>
          </a:prstGeom>
        </p:spPr>
      </p:pic>
      <p:pic>
        <p:nvPicPr>
          <p:cNvPr id="47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2146300"/>
            <a:ext cx="7607300" cy="2463800"/>
          </a:xfrm>
          <a:prstGeom prst="rect">
            <a:avLst/>
          </a:prstGeom>
        </p:spPr>
      </p:pic>
      <p:pic>
        <p:nvPicPr>
          <p:cNvPr id="47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2146300"/>
            <a:ext cx="5435600" cy="2463800"/>
          </a:xfrm>
          <a:prstGeom prst="rect">
            <a:avLst/>
          </a:prstGeom>
        </p:spPr>
      </p:pic>
      <p:pic>
        <p:nvPicPr>
          <p:cNvPr id="478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77" y="1969960"/>
            <a:ext cx="12701" cy="2817276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4649443" y="2244246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523878" y="294528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552748" y="3646326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564610" y="434736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873417" y="2244246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334153" y="294528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628418" y="3646326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524326" y="4347367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0886048" y="2244246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420850" y="294528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737647" y="3646326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570196" y="434736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722884" y="2229007"/>
            <a:ext cx="39420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 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920750" y="2930046"/>
            <a:ext cx="119186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visi iedz īv otāji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764858" y="3631087"/>
            <a:ext cx="34747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65+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356743" y="4332127"/>
            <a:ext cx="7538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sievietes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79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67" y="1619972"/>
            <a:ext cx="111586" cy="111586"/>
          </a:xfrm>
          <a:prstGeom prst="rect">
            <a:avLst/>
          </a:prstGeom>
        </p:spPr>
      </p:pic>
      <p:sp>
        <p:nvSpPr>
          <p:cNvPr id="22" name="text 1"/>
          <p:cNvSpPr txBox="1"/>
          <p:nvPr/>
        </p:nvSpPr>
        <p:spPr>
          <a:xfrm>
            <a:off x="2586484" y="1576735"/>
            <a:ext cx="15195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St ip ri ierob ežoju si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80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45" y="1619972"/>
            <a:ext cx="111586" cy="111586"/>
          </a:xfrm>
          <a:prstGeom prst="rect">
            <a:avLst/>
          </a:prstGeom>
        </p:spPr>
      </p:pic>
      <p:sp>
        <p:nvSpPr>
          <p:cNvPr id="23" name="text 1"/>
          <p:cNvSpPr txBox="1"/>
          <p:nvPr/>
        </p:nvSpPr>
        <p:spPr>
          <a:xfrm>
            <a:off x="4634561" y="1576735"/>
            <a:ext cx="282295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Ir ierobežojusi, bet ne pārāk stipri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81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83" y="1619972"/>
            <a:ext cx="111586" cy="111586"/>
          </a:xfrm>
          <a:prstGeom prst="rect">
            <a:avLst/>
          </a:prstGeom>
        </p:spPr>
      </p:pic>
      <p:sp>
        <p:nvSpPr>
          <p:cNvPr id="24" name="text 1"/>
          <p:cNvSpPr txBox="1"/>
          <p:nvPr/>
        </p:nvSpPr>
        <p:spPr>
          <a:xfrm>
            <a:off x="7973600" y="1576735"/>
            <a:ext cx="199745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Nav ierob ežo ju si n emaz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48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48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48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48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48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5266378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90" spc="10" dirty="0">
                <a:solidFill>
                  <a:srgbClr val="55A839"/>
                </a:solidFill>
                <a:latin typeface="Calibri Light"/>
                <a:cs typeface="Calibri Light"/>
              </a:rPr>
              <a:t>Ve s e l ī b a s  st ā vo k ļ a  p a šv ē r t ē j u m s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9438" y="5664277"/>
            <a:ext cx="3913356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i="1" spc="10" dirty="0">
                <a:solidFill>
                  <a:srgbClr val="BFBFBF"/>
                </a:solidFill>
                <a:latin typeface="Arial"/>
                <a:cs typeface="Arial"/>
              </a:rPr>
              <a:t>14. Kā Jūs kopumā vērtējat savu veselību?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8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80" y="2496028"/>
            <a:ext cx="1385000" cy="1073846"/>
          </a:xfrm>
          <a:prstGeom prst="rect">
            <a:avLst/>
          </a:prstGeom>
        </p:spPr>
      </p:pic>
      <p:pic>
        <p:nvPicPr>
          <p:cNvPr id="490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80" y="2483329"/>
            <a:ext cx="1410400" cy="1099245"/>
          </a:xfrm>
          <a:prstGeom prst="rect">
            <a:avLst/>
          </a:prstGeom>
        </p:spPr>
      </p:pic>
      <p:pic>
        <p:nvPicPr>
          <p:cNvPr id="491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80" y="2635682"/>
            <a:ext cx="1475060" cy="934192"/>
          </a:xfrm>
          <a:prstGeom prst="rect">
            <a:avLst/>
          </a:prstGeom>
        </p:spPr>
      </p:pic>
      <p:pic>
        <p:nvPicPr>
          <p:cNvPr id="492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80" y="2622981"/>
            <a:ext cx="1500460" cy="959593"/>
          </a:xfrm>
          <a:prstGeom prst="rect">
            <a:avLst/>
          </a:prstGeom>
        </p:spPr>
      </p:pic>
      <p:pic>
        <p:nvPicPr>
          <p:cNvPr id="493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80" y="2785572"/>
            <a:ext cx="1666541" cy="784302"/>
          </a:xfrm>
          <a:prstGeom prst="rect">
            <a:avLst/>
          </a:prstGeom>
        </p:spPr>
      </p:pic>
      <p:pic>
        <p:nvPicPr>
          <p:cNvPr id="494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80" y="2772872"/>
            <a:ext cx="1691942" cy="809702"/>
          </a:xfrm>
          <a:prstGeom prst="rect">
            <a:avLst/>
          </a:prstGeom>
        </p:spPr>
      </p:pic>
      <p:pic>
        <p:nvPicPr>
          <p:cNvPr id="495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21" y="3453338"/>
            <a:ext cx="2135059" cy="1795304"/>
          </a:xfrm>
          <a:prstGeom prst="rect">
            <a:avLst/>
          </a:prstGeom>
        </p:spPr>
      </p:pic>
      <p:pic>
        <p:nvPicPr>
          <p:cNvPr id="496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22" y="3440637"/>
            <a:ext cx="2160458" cy="1820705"/>
          </a:xfrm>
          <a:prstGeom prst="rect">
            <a:avLst/>
          </a:prstGeom>
        </p:spPr>
      </p:pic>
      <p:pic>
        <p:nvPicPr>
          <p:cNvPr id="497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83" y="1725678"/>
            <a:ext cx="3123956" cy="3465181"/>
          </a:xfrm>
          <a:prstGeom prst="rect">
            <a:avLst/>
          </a:prstGeom>
        </p:spPr>
      </p:pic>
      <p:pic>
        <p:nvPicPr>
          <p:cNvPr id="498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3" y="1712978"/>
            <a:ext cx="3149356" cy="3490581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4996997" y="1927255"/>
            <a:ext cx="1026339" cy="14311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7F7F7F"/>
                </a:solidFill>
                <a:latin typeface="Calibri"/>
                <a:cs typeface="Calibri"/>
              </a:rPr>
              <a:t>Lieliska</a:t>
            </a:r>
            <a:endParaRPr sz="1600">
              <a:latin typeface="Calibri"/>
              <a:cs typeface="Calibri"/>
            </a:endParaRPr>
          </a:p>
          <a:p>
            <a:pPr marL="171894">
              <a:lnSpc>
                <a:spcPct val="100000"/>
              </a:lnSpc>
            </a:pPr>
            <a:r>
              <a:rPr sz="1600" spc="10" dirty="0">
                <a:solidFill>
                  <a:srgbClr val="7F7F7F"/>
                </a:solidFill>
                <a:latin typeface="Calibri"/>
                <a:cs typeface="Calibri"/>
              </a:rPr>
              <a:t>1%</a:t>
            </a:r>
            <a:endParaRPr sz="1600">
              <a:latin typeface="Calibri"/>
              <a:cs typeface="Calibri"/>
            </a:endParaRPr>
          </a:p>
          <a:p>
            <a:pPr marL="54977">
              <a:lnSpc>
                <a:spcPct val="100000"/>
              </a:lnSpc>
            </a:pPr>
            <a:r>
              <a:rPr sz="1149" spc="10" dirty="0">
                <a:solidFill>
                  <a:srgbClr val="7F7F7F"/>
                </a:solidFill>
                <a:latin typeface="Calibri"/>
                <a:cs typeface="Calibri"/>
              </a:rPr>
              <a:t>ĻoD laba</a:t>
            </a:r>
            <a:endParaRPr sz="1100">
              <a:latin typeface="Calibri"/>
              <a:cs typeface="Calibri"/>
            </a:endParaRPr>
          </a:p>
          <a:p>
            <a:pPr marL="280656">
              <a:lnSpc>
                <a:spcPct val="100000"/>
              </a:lnSpc>
            </a:pPr>
            <a:r>
              <a:rPr sz="1600" spc="10" dirty="0">
                <a:solidFill>
                  <a:srgbClr val="7F7F7F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  <a:p>
            <a:pPr marL="425544">
              <a:lnSpc>
                <a:spcPct val="100000"/>
              </a:lnSpc>
            </a:pPr>
            <a:r>
              <a:rPr sz="1600" spc="10" dirty="0">
                <a:solidFill>
                  <a:srgbClr val="7F7F7F"/>
                </a:solidFill>
                <a:latin typeface="Calibri"/>
                <a:cs typeface="Calibri"/>
              </a:rPr>
              <a:t>Laba</a:t>
            </a:r>
            <a:endParaRPr sz="1600">
              <a:latin typeface="Calibri"/>
              <a:cs typeface="Calibri"/>
            </a:endParaRPr>
          </a:p>
          <a:p>
            <a:pPr marL="494822">
              <a:lnSpc>
                <a:spcPct val="100000"/>
              </a:lnSpc>
            </a:pPr>
            <a:r>
              <a:rPr sz="1600" spc="10" dirty="0">
                <a:solidFill>
                  <a:srgbClr val="7F7F7F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816151" y="4838095"/>
            <a:ext cx="1092585" cy="4563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solidFill>
                  <a:srgbClr val="7F7F7F"/>
                </a:solidFill>
                <a:latin typeface="Calibri"/>
                <a:cs typeface="Calibri"/>
              </a:rPr>
              <a:t>Diezgan laba</a:t>
            </a:r>
            <a:endParaRPr sz="1100">
              <a:latin typeface="Calibri"/>
              <a:cs typeface="Calibri"/>
            </a:endParaRPr>
          </a:p>
          <a:p>
            <a:pPr marL="347662">
              <a:lnSpc>
                <a:spcPct val="100000"/>
              </a:lnSpc>
            </a:pPr>
            <a:r>
              <a:rPr sz="1600" spc="10" dirty="0">
                <a:solidFill>
                  <a:srgbClr val="7F7F7F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597376" y="2277774"/>
            <a:ext cx="490301" cy="4535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9" spc="10" dirty="0">
                <a:solidFill>
                  <a:srgbClr val="7F7F7F"/>
                </a:solidFill>
                <a:latin typeface="Calibri"/>
                <a:cs typeface="Calibri"/>
              </a:rPr>
              <a:t>Slikta</a:t>
            </a:r>
            <a:endParaRPr sz="1400">
              <a:latin typeface="Calibri"/>
              <a:cs typeface="Calibri"/>
            </a:endParaRPr>
          </a:p>
          <a:p>
            <a:pPr marL="46545">
              <a:lnSpc>
                <a:spcPct val="100000"/>
              </a:lnSpc>
            </a:pPr>
            <a:r>
              <a:rPr sz="1600" spc="10" dirty="0">
                <a:solidFill>
                  <a:srgbClr val="7F7F7F"/>
                </a:solidFill>
                <a:latin typeface="Calibri"/>
                <a:cs typeface="Calibri"/>
              </a:rPr>
              <a:t>60%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779108" y="1273646"/>
            <a:ext cx="1797253" cy="3061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595959"/>
                </a:solidFill>
                <a:latin typeface="Arial"/>
                <a:cs typeface="Arial"/>
              </a:rPr>
              <a:t>Veselība kopumā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29438" y="5908118"/>
            <a:ext cx="9533894" cy="2720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60" i="1" spc="10" dirty="0">
                <a:solidFill>
                  <a:srgbClr val="BFBFBF"/>
                </a:solidFill>
                <a:latin typeface="Arial"/>
                <a:cs typeface="Arial"/>
              </a:rPr>
              <a:t>15. Kā Jūs kopumā novērtētu savu pašreizējo veselības stāvokli salīdzinājumā ar stāvokli gadu iepriekš?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99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5257800"/>
            <a:ext cx="2197100" cy="329513"/>
          </a:xfrm>
          <a:prstGeom prst="rect">
            <a:avLst/>
          </a:prstGeom>
        </p:spPr>
      </p:pic>
      <p:pic>
        <p:nvPicPr>
          <p:cNvPr id="500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4584700"/>
            <a:ext cx="2197100" cy="673100"/>
          </a:xfrm>
          <a:prstGeom prst="rect">
            <a:avLst/>
          </a:prstGeom>
        </p:spPr>
      </p:pic>
      <p:pic>
        <p:nvPicPr>
          <p:cNvPr id="501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3517900"/>
            <a:ext cx="2197100" cy="1066800"/>
          </a:xfrm>
          <a:prstGeom prst="rect">
            <a:avLst/>
          </a:prstGeom>
        </p:spPr>
      </p:pic>
      <p:pic>
        <p:nvPicPr>
          <p:cNvPr id="502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2451100"/>
            <a:ext cx="2197100" cy="1066800"/>
          </a:xfrm>
          <a:prstGeom prst="rect">
            <a:avLst/>
          </a:prstGeom>
        </p:spPr>
      </p:pic>
      <p:pic>
        <p:nvPicPr>
          <p:cNvPr id="503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1587944"/>
            <a:ext cx="2197100" cy="863155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7514112" y="533796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462710" y="4838095"/>
            <a:ext cx="39693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462710" y="3972463"/>
            <a:ext cx="39693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7462615" y="290566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7462615" y="1939446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566837" y="1270598"/>
            <a:ext cx="4299111" cy="3061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20" b="1" spc="10" dirty="0">
                <a:solidFill>
                  <a:srgbClr val="595959"/>
                </a:solidFill>
                <a:latin typeface="Arial"/>
                <a:cs typeface="Arial"/>
              </a:rPr>
              <a:t>Ve s e l ī b a  s a l ī d z i n ā j u m ā  a r  i e p r i e kš ē j o  ga d u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04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84" y="1851017"/>
            <a:ext cx="111586" cy="111586"/>
          </a:xfrm>
          <a:prstGeom prst="rect">
            <a:avLst/>
          </a:prstGeom>
        </p:spPr>
      </p:pic>
      <p:sp>
        <p:nvSpPr>
          <p:cNvPr id="17" name="text 1"/>
          <p:cNvSpPr txBox="1"/>
          <p:nvPr/>
        </p:nvSpPr>
        <p:spPr>
          <a:xfrm>
            <a:off x="9217100" y="1808383"/>
            <a:ext cx="1743658" cy="447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Daudz sliktāka tagad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nek ā pir ms  g ad 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5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84" y="2645928"/>
            <a:ext cx="111586" cy="111586"/>
          </a:xfrm>
          <a:prstGeom prst="rect">
            <a:avLst/>
          </a:prstGeom>
        </p:spPr>
      </p:pic>
      <p:sp>
        <p:nvSpPr>
          <p:cNvPr id="18" name="text 1"/>
          <p:cNvSpPr txBox="1"/>
          <p:nvPr/>
        </p:nvSpPr>
        <p:spPr>
          <a:xfrm>
            <a:off x="9217100" y="2603911"/>
            <a:ext cx="1947468" cy="447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Ned au dz sliktāka tagad</a:t>
            </a:r>
            <a:endParaRPr sz="15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nek ā pir ms  g ad 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6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84" y="3440837"/>
            <a:ext cx="111586" cy="111586"/>
          </a:xfrm>
          <a:prstGeom prst="rect">
            <a:avLst/>
          </a:prstGeom>
        </p:spPr>
      </p:pic>
      <p:sp>
        <p:nvSpPr>
          <p:cNvPr id="19" name="text 1"/>
          <p:cNvSpPr txBox="1"/>
          <p:nvPr/>
        </p:nvSpPr>
        <p:spPr>
          <a:xfrm>
            <a:off x="9217100" y="3399438"/>
            <a:ext cx="1689811" cy="4479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Gandrīz tāda pati kā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pir ms  g ada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7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84" y="4235748"/>
            <a:ext cx="111586" cy="111586"/>
          </a:xfrm>
          <a:prstGeom prst="rect">
            <a:avLst/>
          </a:prstGeom>
        </p:spPr>
      </p:pic>
      <p:sp>
        <p:nvSpPr>
          <p:cNvPr id="20" name="text 1"/>
          <p:cNvSpPr txBox="1"/>
          <p:nvPr/>
        </p:nvSpPr>
        <p:spPr>
          <a:xfrm>
            <a:off x="9217100" y="4191919"/>
            <a:ext cx="1858467" cy="4507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Ned au dz lab āka tagad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nek ā pir ms  g ad 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8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84" y="5030658"/>
            <a:ext cx="111586" cy="111586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9217100" y="4987447"/>
            <a:ext cx="1654860" cy="4507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Daudz labāka tagad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nek ā pir ms  g ad 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51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51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51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51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423447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Ve s e l ī b a s  stāvo k ļ a  p a švē r tē j u m s : 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visiem Latvijas iedzīvotājiem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aspek4: pē7juma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1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26" y="1981200"/>
            <a:ext cx="800173" cy="2844800"/>
          </a:xfrm>
          <a:prstGeom prst="rect">
            <a:avLst/>
          </a:prstGeom>
        </p:spPr>
      </p:pic>
      <p:pic>
        <p:nvPicPr>
          <p:cNvPr id="51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1981200"/>
            <a:ext cx="3314700" cy="2844800"/>
          </a:xfrm>
          <a:prstGeom prst="rect">
            <a:avLst/>
          </a:prstGeom>
        </p:spPr>
      </p:pic>
      <p:pic>
        <p:nvPicPr>
          <p:cNvPr id="51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981200"/>
            <a:ext cx="7721600" cy="2844800"/>
          </a:xfrm>
          <a:prstGeom prst="rect">
            <a:avLst/>
          </a:prstGeom>
        </p:spPr>
      </p:pic>
      <p:pic>
        <p:nvPicPr>
          <p:cNvPr id="51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981200"/>
            <a:ext cx="8128000" cy="2844800"/>
          </a:xfrm>
          <a:prstGeom prst="rect">
            <a:avLst/>
          </a:prstGeom>
        </p:spPr>
      </p:pic>
      <p:pic>
        <p:nvPicPr>
          <p:cNvPr id="520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1981200"/>
            <a:ext cx="5435600" cy="2844800"/>
          </a:xfrm>
          <a:prstGeom prst="rect">
            <a:avLst/>
          </a:prstGeom>
        </p:spPr>
      </p:pic>
      <p:pic>
        <p:nvPicPr>
          <p:cNvPr id="52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77" y="1769841"/>
            <a:ext cx="12701" cy="3259604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722884" y="2082702"/>
            <a:ext cx="783100" cy="2411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 H 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276682" y="291175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534644" y="3722526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290258" y="4536343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362668" y="2100991"/>
            <a:ext cx="67131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  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926759" y="2911759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216580" y="3722526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030754" y="4536343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184982" y="291175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7832510" y="3722526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451998" y="4536343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347730" y="210099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760370" y="2911759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0611376" y="3722526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77508" y="4536343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420850" y="210099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0938846" y="291175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1165280" y="3722526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0975052" y="4536343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920750" y="2896519"/>
            <a:ext cx="119186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visi iedz īv otāji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764858" y="3707287"/>
            <a:ext cx="34747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65+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356743" y="4518055"/>
            <a:ext cx="7538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sievietes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22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06" y="1636404"/>
            <a:ext cx="111586" cy="111586"/>
          </a:xfrm>
          <a:prstGeom prst="rect">
            <a:avLst/>
          </a:prstGeom>
        </p:spPr>
      </p:pic>
      <p:sp>
        <p:nvSpPr>
          <p:cNvPr id="27" name="text 1"/>
          <p:cNvSpPr txBox="1"/>
          <p:nvPr/>
        </p:nvSpPr>
        <p:spPr>
          <a:xfrm>
            <a:off x="3941522" y="1595023"/>
            <a:ext cx="64566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Lieliska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23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63" y="1636404"/>
            <a:ext cx="111586" cy="111586"/>
          </a:xfrm>
          <a:prstGeom prst="rect">
            <a:avLst/>
          </a:prstGeom>
        </p:spPr>
      </p:pic>
      <p:sp>
        <p:nvSpPr>
          <p:cNvPr id="28" name="text 1"/>
          <p:cNvSpPr txBox="1"/>
          <p:nvPr/>
        </p:nvSpPr>
        <p:spPr>
          <a:xfrm>
            <a:off x="4903279" y="1595023"/>
            <a:ext cx="76017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Ļoti laba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24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86" y="1636404"/>
            <a:ext cx="111586" cy="111586"/>
          </a:xfrm>
          <a:prstGeom prst="rect">
            <a:avLst/>
          </a:prstGeom>
        </p:spPr>
      </p:pic>
      <p:sp>
        <p:nvSpPr>
          <p:cNvPr id="29" name="text 1"/>
          <p:cNvSpPr txBox="1"/>
          <p:nvPr/>
        </p:nvSpPr>
        <p:spPr>
          <a:xfrm>
            <a:off x="5970702" y="1595023"/>
            <a:ext cx="44246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Laba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25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18" y="1636404"/>
            <a:ext cx="111586" cy="111586"/>
          </a:xfrm>
          <a:prstGeom prst="rect">
            <a:avLst/>
          </a:prstGeom>
        </p:spPr>
      </p:pic>
      <p:sp>
        <p:nvSpPr>
          <p:cNvPr id="30" name="text 1"/>
          <p:cNvSpPr txBox="1"/>
          <p:nvPr/>
        </p:nvSpPr>
        <p:spPr>
          <a:xfrm>
            <a:off x="6723734" y="1595023"/>
            <a:ext cx="109971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Diezgan laba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26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82" y="1636404"/>
            <a:ext cx="111585" cy="111586"/>
          </a:xfrm>
          <a:prstGeom prst="rect">
            <a:avLst/>
          </a:prstGeom>
        </p:spPr>
      </p:pic>
      <p:sp>
        <p:nvSpPr>
          <p:cNvPr id="31" name="text 1"/>
          <p:cNvSpPr txBox="1"/>
          <p:nvPr/>
        </p:nvSpPr>
        <p:spPr>
          <a:xfrm>
            <a:off x="8136598" y="1595023"/>
            <a:ext cx="47762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Slikta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0" name="text 1"/>
          <p:cNvSpPr txBox="1"/>
          <p:nvPr/>
        </p:nvSpPr>
        <p:spPr>
          <a:xfrm>
            <a:off x="829438" y="5664277"/>
            <a:ext cx="7142584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i="1" spc="10" dirty="0">
                <a:solidFill>
                  <a:srgbClr val="BFBFBF"/>
                </a:solidFill>
                <a:latin typeface="Arial"/>
                <a:cs typeface="Arial"/>
              </a:rPr>
              <a:t>14. Kā Jūs kopumā vērtējat savu veselību? un EU-SILC apsekojums 2018 (CSB)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53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53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53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53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4993029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Apgalvojumi par savu veselību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10577" y="5664277"/>
            <a:ext cx="7584968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i="1" spc="10" dirty="0">
                <a:solidFill>
                  <a:srgbClr val="BFBFBF"/>
                </a:solidFill>
                <a:latin typeface="Arial"/>
                <a:cs typeface="Arial"/>
              </a:rPr>
              <a:t>16. Cik PATIESS vai APLAMS ir katrs no sekojošiem apgalvojumiem Jūsu gadījumā?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3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32" y="2273300"/>
            <a:ext cx="560067" cy="2959100"/>
          </a:xfrm>
          <a:prstGeom prst="rect">
            <a:avLst/>
          </a:prstGeom>
        </p:spPr>
      </p:pic>
      <p:pic>
        <p:nvPicPr>
          <p:cNvPr id="53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273300"/>
            <a:ext cx="1701800" cy="2959100"/>
          </a:xfrm>
          <a:prstGeom prst="rect">
            <a:avLst/>
          </a:prstGeom>
        </p:spPr>
      </p:pic>
      <p:pic>
        <p:nvPicPr>
          <p:cNvPr id="53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2273300"/>
            <a:ext cx="2730500" cy="2959100"/>
          </a:xfrm>
          <a:prstGeom prst="rect">
            <a:avLst/>
          </a:prstGeom>
        </p:spPr>
      </p:pic>
      <p:pic>
        <p:nvPicPr>
          <p:cNvPr id="53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2273300"/>
            <a:ext cx="3390900" cy="2959100"/>
          </a:xfrm>
          <a:prstGeom prst="rect">
            <a:avLst/>
          </a:prstGeom>
        </p:spPr>
      </p:pic>
      <p:pic>
        <p:nvPicPr>
          <p:cNvPr id="538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2273300"/>
            <a:ext cx="3213100" cy="2959100"/>
          </a:xfrm>
          <a:prstGeom prst="rect">
            <a:avLst/>
          </a:prstGeom>
        </p:spPr>
      </p:pic>
      <p:pic>
        <p:nvPicPr>
          <p:cNvPr id="539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84" y="2010788"/>
            <a:ext cx="12701" cy="3494662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757706" y="4981351"/>
            <a:ext cx="397175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667711" y="4112670"/>
            <a:ext cx="29398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53861" y="3225702"/>
            <a:ext cx="4595393" cy="2380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Es esmu tikpat vesels/-a kā ikviens, ko pazīstu. 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 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452567" y="2353974"/>
            <a:ext cx="2796686" cy="2380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Mana veselība ir lieliska.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 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654237" y="4981351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229564" y="4112670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069810" y="4981351"/>
            <a:ext cx="39717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409304" y="4112670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890261" y="3240942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418308" y="2369214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9485382" y="4981351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588852" y="4112670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305738" y="3240942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7314836" y="2369214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0617840" y="4981351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0098893" y="4112670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0051706" y="3240942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9532568" y="2369214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920750" y="4966111"/>
            <a:ext cx="4592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Liekas, ka es saslimstu nedaudz vieglāk nekā citi cilvēki.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2182751" y="4094382"/>
            <a:ext cx="332292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Es gaidu, ka mana veselība kļūs sliktāka.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40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41" y="1813200"/>
            <a:ext cx="111586" cy="111586"/>
          </a:xfrm>
          <a:prstGeom prst="rect">
            <a:avLst/>
          </a:prstGeom>
        </p:spPr>
      </p:pic>
      <p:sp>
        <p:nvSpPr>
          <p:cNvPr id="26" name="text 1"/>
          <p:cNvSpPr txBox="1"/>
          <p:nvPr/>
        </p:nvSpPr>
        <p:spPr>
          <a:xfrm>
            <a:off x="1654157" y="1771807"/>
            <a:ext cx="115966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Pilnīgi p atiess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41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65" y="1813200"/>
            <a:ext cx="111585" cy="111586"/>
          </a:xfrm>
          <a:prstGeom prst="rect">
            <a:avLst/>
          </a:prstGeom>
        </p:spPr>
      </p:pic>
      <p:sp>
        <p:nvSpPr>
          <p:cNvPr id="27" name="text 1"/>
          <p:cNvSpPr txBox="1"/>
          <p:nvPr/>
        </p:nvSpPr>
        <p:spPr>
          <a:xfrm>
            <a:off x="3574380" y="1771807"/>
            <a:ext cx="155488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Lielākoties patiess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42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32" y="1813200"/>
            <a:ext cx="111586" cy="111586"/>
          </a:xfrm>
          <a:prstGeom prst="rect">
            <a:avLst/>
          </a:prstGeom>
        </p:spPr>
      </p:pic>
      <p:sp>
        <p:nvSpPr>
          <p:cNvPr id="28" name="text 1"/>
          <p:cNvSpPr txBox="1"/>
          <p:nvPr/>
        </p:nvSpPr>
        <p:spPr>
          <a:xfrm>
            <a:off x="5872748" y="1771807"/>
            <a:ext cx="61407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Nez in 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43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45" y="1813200"/>
            <a:ext cx="111585" cy="111586"/>
          </a:xfrm>
          <a:prstGeom prst="rect">
            <a:avLst/>
          </a:prstGeom>
        </p:spPr>
      </p:pic>
      <p:sp>
        <p:nvSpPr>
          <p:cNvPr id="29" name="text 1"/>
          <p:cNvSpPr txBox="1"/>
          <p:nvPr/>
        </p:nvSpPr>
        <p:spPr>
          <a:xfrm>
            <a:off x="7247060" y="1771807"/>
            <a:ext cx="155498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Lielākoties aplams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44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798" y="1813200"/>
            <a:ext cx="111585" cy="111586"/>
          </a:xfrm>
          <a:prstGeom prst="rect">
            <a:avLst/>
          </a:prstGeom>
        </p:spPr>
      </p:pic>
      <p:sp>
        <p:nvSpPr>
          <p:cNvPr id="30" name="text 1"/>
          <p:cNvSpPr txBox="1"/>
          <p:nvPr/>
        </p:nvSpPr>
        <p:spPr>
          <a:xfrm>
            <a:off x="9556414" y="1771807"/>
            <a:ext cx="117246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Pilnīgi ap lams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4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54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54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55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55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4560577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Ikdienas aktivitāšu veikšana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96290" y="5911165"/>
            <a:ext cx="8803868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i="1" spc="10" dirty="0">
                <a:solidFill>
                  <a:srgbClr val="BFBFBF"/>
                </a:solidFill>
                <a:latin typeface="Arial"/>
                <a:cs typeface="Arial"/>
              </a:rPr>
              <a:t>10. Vai Jūsu pašreizējā veselība Jūs ierobežo šajās ikdienas aktivitātēs? Ja jā, tad cik lielā mērā?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5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03" y="1854200"/>
            <a:ext cx="4454296" cy="3898900"/>
          </a:xfrm>
          <a:prstGeom prst="rect">
            <a:avLst/>
          </a:prstGeom>
        </p:spPr>
      </p:pic>
      <p:pic>
        <p:nvPicPr>
          <p:cNvPr id="55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854200"/>
            <a:ext cx="3670300" cy="3898900"/>
          </a:xfrm>
          <a:prstGeom prst="rect">
            <a:avLst/>
          </a:prstGeom>
        </p:spPr>
      </p:pic>
      <p:pic>
        <p:nvPicPr>
          <p:cNvPr id="55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2260600"/>
            <a:ext cx="1917700" cy="3492500"/>
          </a:xfrm>
          <a:prstGeom prst="rect">
            <a:avLst/>
          </a:prstGeom>
        </p:spPr>
      </p:pic>
      <p:pic>
        <p:nvPicPr>
          <p:cNvPr id="55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0" y="3517900"/>
            <a:ext cx="88900" cy="165100"/>
          </a:xfrm>
          <a:prstGeom prst="rect">
            <a:avLst/>
          </a:prstGeom>
        </p:spPr>
      </p:pic>
      <p:pic>
        <p:nvPicPr>
          <p:cNvPr id="55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55" y="1719958"/>
            <a:ext cx="12701" cy="4166492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8124735" y="185105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85%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600882" y="226863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65%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557323" y="2683159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63%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470015" y="3097687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207994" y="3512214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50%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164339" y="3929790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48%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077031" y="4344319"/>
            <a:ext cx="39717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45%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771449" y="4758847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727795" y="517642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684142" y="5590951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0744091" y="1851055"/>
            <a:ext cx="71592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15%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0132929" y="2268631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0045525" y="2683159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9827254" y="309768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9521672" y="3512214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9434365" y="392979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954167" y="4344319"/>
            <a:ext cx="39717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430315" y="475884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8386756" y="5176423"/>
            <a:ext cx="39692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648682" y="5590951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45%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1101074" y="2268631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1057420" y="268315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0874958" y="3097687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0787649" y="3512214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10787649" y="392979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0394856" y="4344319"/>
            <a:ext cx="39693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4" name="text 1"/>
          <p:cNvSpPr txBox="1"/>
          <p:nvPr/>
        </p:nvSpPr>
        <p:spPr>
          <a:xfrm>
            <a:off x="10176583" y="4758847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1" name="text 1"/>
          <p:cNvSpPr txBox="1"/>
          <p:nvPr/>
        </p:nvSpPr>
        <p:spPr>
          <a:xfrm>
            <a:off x="10176487" y="517642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2" name="text 1"/>
          <p:cNvSpPr txBox="1"/>
          <p:nvPr/>
        </p:nvSpPr>
        <p:spPr>
          <a:xfrm>
            <a:off x="10482068" y="559095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3" name="text 1"/>
          <p:cNvSpPr txBox="1"/>
          <p:nvPr/>
        </p:nvSpPr>
        <p:spPr>
          <a:xfrm>
            <a:off x="11144727" y="3512214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4" name="text 1"/>
          <p:cNvSpPr txBox="1"/>
          <p:nvPr/>
        </p:nvSpPr>
        <p:spPr>
          <a:xfrm>
            <a:off x="920750" y="1845225"/>
            <a:ext cx="5158689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Enerģiskas aktivitātes, tādas kā skriešana, smagu priekšmetu celšana,…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65" name="text 1"/>
          <p:cNvSpPr txBox="1"/>
          <p:nvPr/>
        </p:nvSpPr>
        <p:spPr>
          <a:xfrm>
            <a:off x="3154757" y="2262800"/>
            <a:ext cx="2789752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Uzkāpšana pa kāpnēm vairākus stāvus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66" name="text 1"/>
          <p:cNvSpPr txBox="1"/>
          <p:nvPr/>
        </p:nvSpPr>
        <p:spPr>
          <a:xfrm>
            <a:off x="1356616" y="2677328"/>
            <a:ext cx="4709654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Mērenas aktivitātes, tādas kā galda pārbīdīšana, putekļu sūcēja…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67" name="text 1"/>
          <p:cNvSpPr txBox="1"/>
          <p:nvPr/>
        </p:nvSpPr>
        <p:spPr>
          <a:xfrm>
            <a:off x="3098622" y="3091856"/>
            <a:ext cx="2840250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St a ig āš a na  va irā k nek ā vien u ki lomet ru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68" name="text 1"/>
          <p:cNvSpPr txBox="1"/>
          <p:nvPr/>
        </p:nvSpPr>
        <p:spPr>
          <a:xfrm>
            <a:off x="1554290" y="3509432"/>
            <a:ext cx="4399481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Nol iekšanās, nomešanās uz ceļi em vai saliekšanās uz priekšu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69" name="text 1"/>
          <p:cNvSpPr txBox="1"/>
          <p:nvPr/>
        </p:nvSpPr>
        <p:spPr>
          <a:xfrm>
            <a:off x="3501849" y="3923961"/>
            <a:ext cx="244350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solidFill>
                  <a:srgbClr val="595959"/>
                </a:solidFill>
                <a:latin typeface="Calibri"/>
                <a:cs typeface="Calibri"/>
              </a:rPr>
              <a:t>Pārtikas p reču celš an a vai neš an 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70" name="text 1"/>
          <p:cNvSpPr txBox="1"/>
          <p:nvPr/>
        </p:nvSpPr>
        <p:spPr>
          <a:xfrm>
            <a:off x="3501532" y="4338489"/>
            <a:ext cx="2433872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St a ig āš a na  va irā kus  si mt us m etru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71" name="text 1"/>
          <p:cNvSpPr txBox="1"/>
          <p:nvPr/>
        </p:nvSpPr>
        <p:spPr>
          <a:xfrm>
            <a:off x="4274014" y="4753017"/>
            <a:ext cx="1660690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St a ig āš a na  100 met rus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72" name="text 1"/>
          <p:cNvSpPr txBox="1"/>
          <p:nvPr/>
        </p:nvSpPr>
        <p:spPr>
          <a:xfrm>
            <a:off x="3432128" y="5170593"/>
            <a:ext cx="2516759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solidFill>
                  <a:srgbClr val="595959"/>
                </a:solidFill>
                <a:latin typeface="Calibri"/>
                <a:cs typeface="Calibri"/>
              </a:rPr>
              <a:t>Pašam n omazgāties v ai  apģērb ti 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73" name="text 1"/>
          <p:cNvSpPr txBox="1"/>
          <p:nvPr/>
        </p:nvSpPr>
        <p:spPr>
          <a:xfrm>
            <a:off x="3425078" y="5585121"/>
            <a:ext cx="2521701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Uzkāpšana pa kāpnēm vienu stāvu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557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70" y="1408069"/>
            <a:ext cx="111586" cy="111586"/>
          </a:xfrm>
          <a:prstGeom prst="rect">
            <a:avLst/>
          </a:prstGeom>
        </p:spPr>
      </p:pic>
      <p:sp>
        <p:nvSpPr>
          <p:cNvPr id="574" name="text 1"/>
          <p:cNvSpPr txBox="1"/>
          <p:nvPr/>
        </p:nvSpPr>
        <p:spPr>
          <a:xfrm>
            <a:off x="4695886" y="1366423"/>
            <a:ext cx="133410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Jā, ļoti ierobežo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58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70" y="1408069"/>
            <a:ext cx="111586" cy="111586"/>
          </a:xfrm>
          <a:prstGeom prst="rect">
            <a:avLst/>
          </a:prstGeom>
        </p:spPr>
      </p:pic>
      <p:sp>
        <p:nvSpPr>
          <p:cNvPr id="575" name="text 1"/>
          <p:cNvSpPr txBox="1"/>
          <p:nvPr/>
        </p:nvSpPr>
        <p:spPr>
          <a:xfrm>
            <a:off x="6449786" y="1366423"/>
            <a:ext cx="167700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Jā, mazliet ierobežo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59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92" y="1408069"/>
            <a:ext cx="111586" cy="111586"/>
          </a:xfrm>
          <a:prstGeom prst="rect">
            <a:avLst/>
          </a:prstGeom>
        </p:spPr>
      </p:pic>
      <p:sp>
        <p:nvSpPr>
          <p:cNvPr id="576" name="text 1"/>
          <p:cNvSpPr txBox="1"/>
          <p:nvPr/>
        </p:nvSpPr>
        <p:spPr>
          <a:xfrm>
            <a:off x="8537508" y="1366423"/>
            <a:ext cx="189290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Nē, nemaz neierobežo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60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69" y="1408069"/>
            <a:ext cx="111587" cy="111586"/>
          </a:xfrm>
          <a:prstGeom prst="rect">
            <a:avLst/>
          </a:prstGeom>
        </p:spPr>
      </p:pic>
      <p:sp>
        <p:nvSpPr>
          <p:cNvPr id="577" name="text 1"/>
          <p:cNvSpPr txBox="1"/>
          <p:nvPr/>
        </p:nvSpPr>
        <p:spPr>
          <a:xfrm>
            <a:off x="10848685" y="1366423"/>
            <a:ext cx="28204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6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6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56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56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56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56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5607423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Vispārējās veselības pašvērtējums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050036"/>
            <a:ext cx="10236276" cy="8252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8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Salīdzinot ar visiem Latvijas iedzīvotājiem, aptaujātie </a:t>
            </a:r>
            <a:r>
              <a:rPr sz="2280" b="1" spc="10" dirty="0">
                <a:solidFill>
                  <a:srgbClr val="7F7F7F"/>
                </a:solidFill>
                <a:latin typeface="Arial"/>
                <a:cs typeface="Arial"/>
              </a:rPr>
              <a:t>sliktāk novērtēja savu dzīvi</a:t>
            </a:r>
            <a:endParaRPr sz="22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dzīvi kopumā (attiecīgi 5.9 un 6.7), savu laika izlietojumu (5.5 un 7.0), finansiālo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240" y="1304979"/>
            <a:ext cx="9647288" cy="386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50" b="1" spc="10" dirty="0">
                <a:solidFill>
                  <a:srgbClr val="7F7F7F"/>
                </a:solidFill>
                <a:latin typeface="Arial"/>
                <a:cs typeface="Arial"/>
              </a:rPr>
              <a:t>visos aspektos</a:t>
            </a:r>
            <a:r>
              <a:rPr sz="2250" spc="10" dirty="0">
                <a:solidFill>
                  <a:srgbClr val="7F7F7F"/>
                </a:solidFill>
                <a:latin typeface="Calibri"/>
                <a:cs typeface="Calibri"/>
              </a:rPr>
              <a:t>: personīgajās attiecībās (PAH – 6.6 no 10, visi iedzīvotāji – 7.8),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1877422"/>
            <a:ext cx="10454445" cy="11209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situāciju (4.7 un 5.4), kā arī ar darbu (4.0 un 7.4)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Tikai 7% apgalvoja, ka veselības problēmas nav ietekmējušas viņu ikdienu, 37%</a:t>
            </a:r>
            <a:endParaRPr sz="24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sz="2190" b="1" spc="10" dirty="0">
                <a:solidFill>
                  <a:srgbClr val="7F7F7F"/>
                </a:solidFill>
                <a:latin typeface="Arial"/>
                <a:cs typeface="Arial"/>
              </a:rPr>
              <a:t>veselības problēmas stipri ierobežoja viņu ikdienu</a:t>
            </a:r>
            <a:r>
              <a:rPr sz="2190" spc="10" dirty="0">
                <a:solidFill>
                  <a:srgbClr val="7F7F7F"/>
                </a:solidFill>
                <a:latin typeface="Calibri"/>
                <a:cs typeface="Calibri"/>
              </a:rPr>
              <a:t>: tas ir 5.7 reizes vairāk kā vidēji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240" y="2511406"/>
            <a:ext cx="9182477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atzina, ka ierobežoja, bet ne pārāk stipri, taču vairums – 57% apgalvoja, ka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29639" y="3020422"/>
            <a:ext cx="9211496" cy="707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iedzīvotāji Latvijā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2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20" b="1" spc="10" dirty="0">
                <a:solidFill>
                  <a:srgbClr val="7F7F7F"/>
                </a:solidFill>
                <a:latin typeface="Arial"/>
                <a:cs typeface="Arial"/>
              </a:rPr>
              <a:t>60% aptaujāto savu veselību vērtēja kā sliktu </a:t>
            </a:r>
            <a:r>
              <a:rPr sz="2220" spc="10" dirty="0">
                <a:solidFill>
                  <a:srgbClr val="7F7F7F"/>
                </a:solidFill>
                <a:latin typeface="Calibri"/>
                <a:cs typeface="Calibri"/>
              </a:rPr>
              <a:t>– 10 reizes vairāk kā vidēji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29639" y="3666598"/>
            <a:ext cx="9977920" cy="7072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iedzīvotāji Latvijā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8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49% apgalvoja, ka pēdējā gada laikā tā </a:t>
            </a:r>
            <a:r>
              <a:rPr sz="2280" b="1" spc="10" dirty="0">
                <a:solidFill>
                  <a:srgbClr val="7F7F7F"/>
                </a:solidFill>
                <a:latin typeface="Arial"/>
                <a:cs typeface="Arial"/>
              </a:rPr>
              <a:t>pasliktinājusies nedaudz vai stipri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. 27%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29639" y="4303630"/>
            <a:ext cx="10409143" cy="11183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atzīmēja, ka viņu veselība nav mainījusies, bet 25% tā bija pat uzlabojusies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8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Sliktais veselības pašvērtējums cilvēkiem ar PAH nozīmē </a:t>
            </a:r>
            <a:r>
              <a:rPr sz="2280" b="1" spc="10" dirty="0">
                <a:solidFill>
                  <a:srgbClr val="7F7F7F"/>
                </a:solidFill>
                <a:latin typeface="Arial"/>
                <a:cs typeface="Arial"/>
              </a:rPr>
              <a:t>grūtības veikt enerģiskas</a:t>
            </a:r>
            <a:endParaRPr sz="22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</a:pP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stāvu), </a:t>
            </a:r>
            <a:r>
              <a:rPr sz="2280" b="1" spc="10" dirty="0">
                <a:solidFill>
                  <a:srgbClr val="7F7F7F"/>
                </a:solidFill>
                <a:latin typeface="Arial"/>
                <a:cs typeface="Arial"/>
              </a:rPr>
              <a:t>mājas darbu veikšanu 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(95%), </a:t>
            </a:r>
            <a:r>
              <a:rPr sz="2280" b="1" spc="10" dirty="0">
                <a:solidFill>
                  <a:srgbClr val="7F7F7F"/>
                </a:solidFill>
                <a:latin typeface="Arial"/>
                <a:cs typeface="Arial"/>
              </a:rPr>
              <a:t>staigāšanu 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(90%, ja vairāk kā kilometru, 72%,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58240" y="4886379"/>
            <a:ext cx="9539400" cy="386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aktivitātes 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(100%), </a:t>
            </a: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uzkāpt pa kāpnēm 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(97%, ja vairākus stāvus, 75%, ja vienu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58240" y="5407587"/>
            <a:ext cx="9981058" cy="386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ja vairākus simtus metru, 63%, ja jānoiet 100 metri), </a:t>
            </a: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noliekšanos 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(88%), </a:t>
            </a: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pārtikas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58240" y="5660571"/>
            <a:ext cx="9328752" cy="386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90" b="1" spc="10" dirty="0">
                <a:solidFill>
                  <a:srgbClr val="7F7F7F"/>
                </a:solidFill>
                <a:latin typeface="Arial"/>
                <a:cs typeface="Arial"/>
              </a:rPr>
              <a:t>preču pārvietošanu </a:t>
            </a:r>
            <a:r>
              <a:rPr sz="2190" spc="10" dirty="0">
                <a:solidFill>
                  <a:srgbClr val="7F7F7F"/>
                </a:solidFill>
                <a:latin typeface="Calibri"/>
                <a:cs typeface="Calibri"/>
              </a:rPr>
              <a:t>(86%), kā arī  pašam </a:t>
            </a:r>
            <a:r>
              <a:rPr sz="2190" b="1" spc="10" dirty="0">
                <a:solidFill>
                  <a:srgbClr val="7F7F7F"/>
                </a:solidFill>
                <a:latin typeface="Arial"/>
                <a:cs typeface="Arial"/>
              </a:rPr>
              <a:t>nomazgāties vai apģērbties </a:t>
            </a:r>
            <a:r>
              <a:rPr sz="2190" spc="10" dirty="0">
                <a:solidFill>
                  <a:srgbClr val="7F7F7F"/>
                </a:solidFill>
                <a:latin typeface="Calibri"/>
                <a:cs typeface="Calibri"/>
              </a:rPr>
              <a:t>(64%)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6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7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57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57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57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57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3289" y="3747456"/>
            <a:ext cx="5666994" cy="74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60" spc="10" dirty="0">
                <a:solidFill>
                  <a:srgbClr val="55A839"/>
                </a:solidFill>
                <a:latin typeface="Calibri Light"/>
                <a:cs typeface="Calibri Light"/>
              </a:rPr>
              <a:t>Ve s e l ī b a s  stāvo k l i 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7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7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57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57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58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58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6491669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Darba vai mācību kavēšana slimības dēļ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4864" y="5664277"/>
            <a:ext cx="10300253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11. Cik dienas pēdējo 12 mēnešu laikā Jūs kopumā kavējāt darbu vai mācības ar veselību saistītu problēmu dēļ?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8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2" y="1879202"/>
            <a:ext cx="987462" cy="1679972"/>
          </a:xfrm>
          <a:prstGeom prst="rect">
            <a:avLst/>
          </a:prstGeom>
        </p:spPr>
      </p:pic>
      <p:pic>
        <p:nvPicPr>
          <p:cNvPr id="58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1" y="1866502"/>
            <a:ext cx="1012863" cy="1705371"/>
          </a:xfrm>
          <a:prstGeom prst="rect">
            <a:avLst/>
          </a:prstGeom>
        </p:spPr>
      </p:pic>
      <p:pic>
        <p:nvPicPr>
          <p:cNvPr id="58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2" y="2200047"/>
            <a:ext cx="1359123" cy="1359127"/>
          </a:xfrm>
          <a:prstGeom prst="rect">
            <a:avLst/>
          </a:prstGeom>
        </p:spPr>
      </p:pic>
      <p:pic>
        <p:nvPicPr>
          <p:cNvPr id="58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1" y="2187346"/>
            <a:ext cx="1384524" cy="1384527"/>
          </a:xfrm>
          <a:prstGeom prst="rect">
            <a:avLst/>
          </a:prstGeom>
        </p:spPr>
      </p:pic>
      <p:pic>
        <p:nvPicPr>
          <p:cNvPr id="58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2" y="2571713"/>
            <a:ext cx="1454899" cy="987462"/>
          </a:xfrm>
          <a:prstGeom prst="rect">
            <a:avLst/>
          </a:prstGeom>
        </p:spPr>
      </p:pic>
      <p:pic>
        <p:nvPicPr>
          <p:cNvPr id="587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1" y="2559013"/>
            <a:ext cx="1480300" cy="1012861"/>
          </a:xfrm>
          <a:prstGeom prst="rect">
            <a:avLst/>
          </a:prstGeom>
        </p:spPr>
      </p:pic>
      <p:pic>
        <p:nvPicPr>
          <p:cNvPr id="588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2" y="2719189"/>
            <a:ext cx="1643261" cy="839985"/>
          </a:xfrm>
          <a:prstGeom prst="rect">
            <a:avLst/>
          </a:prstGeom>
        </p:spPr>
      </p:pic>
      <p:pic>
        <p:nvPicPr>
          <p:cNvPr id="589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1" y="2706488"/>
            <a:ext cx="1668662" cy="865386"/>
          </a:xfrm>
          <a:prstGeom prst="rect">
            <a:avLst/>
          </a:prstGeom>
        </p:spPr>
      </p:pic>
      <p:pic>
        <p:nvPicPr>
          <p:cNvPr id="590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45" y="1879204"/>
            <a:ext cx="3672332" cy="3516137"/>
          </a:xfrm>
          <a:prstGeom prst="rect">
            <a:avLst/>
          </a:prstGeom>
        </p:spPr>
      </p:pic>
      <p:pic>
        <p:nvPicPr>
          <p:cNvPr id="591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45" y="1866503"/>
            <a:ext cx="3697731" cy="3541538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6723004" y="1671223"/>
            <a:ext cx="199648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Mazāk kā 5 dienas, 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448665" y="2097943"/>
            <a:ext cx="165523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 līdz 30 dienas, 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681725" y="2433223"/>
            <a:ext cx="175873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31 līdz 60 dienas, 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850611" y="2795934"/>
            <a:ext cx="18930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9" spc="10" dirty="0">
                <a:solidFill>
                  <a:srgbClr val="404040"/>
                </a:solidFill>
                <a:latin typeface="Calibri"/>
                <a:cs typeface="Calibri"/>
              </a:rPr>
              <a:t>Va i rā k  kā  6 1  d i e n u, 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283836" y="4978303"/>
            <a:ext cx="1740430" cy="453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404040"/>
                </a:solidFill>
                <a:latin typeface="Calibri"/>
                <a:cs typeface="Calibri"/>
              </a:rPr>
              <a:t>Nestrādā / nemācās,</a:t>
            </a:r>
            <a:endParaRPr sz="900">
              <a:latin typeface="Calibri"/>
              <a:cs typeface="Calibri"/>
            </a:endParaRPr>
          </a:p>
          <a:p>
            <a:pPr marL="671766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78%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9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59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59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59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59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422824"/>
            <a:ext cx="9621805" cy="7573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55A839"/>
                </a:solidFill>
                <a:latin typeface="Calibri Light"/>
                <a:cs typeface="Calibri Light"/>
              </a:rPr>
              <a:t>Darba vai mācību kavēšana slimības dēļ (izņemot nestrādājošos):</a:t>
            </a:r>
            <a:endParaRPr sz="28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28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reto slimību pacientiem Eiropā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aspek4: pē7juma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4862" y="5045534"/>
            <a:ext cx="10664940" cy="1047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i="1" spc="10" dirty="0">
                <a:solidFill>
                  <a:srgbClr val="BFBFBF"/>
                </a:solidFill>
                <a:latin typeface="Arial"/>
                <a:cs typeface="Arial"/>
              </a:rPr>
              <a:t>11. Cik dienas pēdējo 12 mēnešu laikā Jūs kopumā kavējāt darbu vai mācības ar veselību saistītu problēmu dēļ?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(n=13) un Juggling care and daily life: the balancing act of the rare disease community: A Rare Barometer survey -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50" i="1" spc="10" dirty="0">
                <a:solidFill>
                  <a:srgbClr val="BFBFBF"/>
                </a:solidFill>
                <a:latin typeface="Arial"/>
                <a:cs typeface="Arial"/>
              </a:rPr>
              <a:t>May 2017: In the past 12 months, how many days in total were you absent from work for health-related problems?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(n=1095)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9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93" y="2209800"/>
            <a:ext cx="7438207" cy="2006600"/>
          </a:xfrm>
          <a:prstGeom prst="rect">
            <a:avLst/>
          </a:prstGeom>
        </p:spPr>
      </p:pic>
      <p:pic>
        <p:nvPicPr>
          <p:cNvPr id="600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93" y="2438400"/>
            <a:ext cx="6663507" cy="2006600"/>
          </a:xfrm>
          <a:prstGeom prst="rect">
            <a:avLst/>
          </a:prstGeom>
        </p:spPr>
      </p:pic>
      <p:pic>
        <p:nvPicPr>
          <p:cNvPr id="601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44" y="1986390"/>
            <a:ext cx="12700" cy="268085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0231835" y="2238150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623901" y="3128166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275909" y="4018182"/>
            <a:ext cx="710895" cy="4340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  <a:p>
            <a:pPr marL="313964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455327" y="2472846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086415" y="3359814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20749" y="2338735"/>
            <a:ext cx="166989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Mazāk kā 30 dienas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65352" y="3228751"/>
            <a:ext cx="140512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31 līdz 60 dienas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012061" y="4118766"/>
            <a:ext cx="156088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Vairāk kā 61 dienu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02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69" y="1699902"/>
            <a:ext cx="111586" cy="111586"/>
          </a:xfrm>
          <a:prstGeom prst="rect">
            <a:avLst/>
          </a:prstGeom>
        </p:spPr>
      </p:pic>
      <p:sp>
        <p:nvSpPr>
          <p:cNvPr id="14" name="text 1"/>
          <p:cNvSpPr txBox="1"/>
          <p:nvPr/>
        </p:nvSpPr>
        <p:spPr>
          <a:xfrm>
            <a:off x="3000385" y="1659031"/>
            <a:ext cx="39420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 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03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79" y="1699902"/>
            <a:ext cx="111585" cy="111586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3825895" y="1659031"/>
            <a:ext cx="232541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reto slimību pacienti Eiropā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6225599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Slimības slogs retas slimības gadījumā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494790"/>
            <a:ext cx="9829270" cy="358781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Slimības medicīniskais slogs uz pacientu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Novēlota diagnoze un ar to saistītais slogs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Ar diagnozes uzzināšanu saistīta emocionāla trauma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Ierobežotas ārstēšanas iespējas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Būtiskas ārstēšanas izmaksas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Pacienta dzīves kvalitātes pasliktināšanās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Izmaiņas aprūpētāju/tuvinieku dzīves kvalitātē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Nodarbinātības iespēju pasliktināšanās pacientiem un tuviniekiem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2259" y="6518075"/>
            <a:ext cx="11170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29639" y="5740835"/>
            <a:ext cx="9560200" cy="342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spc="10" dirty="0">
                <a:solidFill>
                  <a:srgbClr val="BFBFBF"/>
                </a:solidFill>
                <a:latin typeface="Calibri"/>
                <a:cs typeface="Calibri"/>
              </a:rPr>
              <a:t>Avots: Gidron Y. (2013) Disease Burden. In: Gellman M.D., Turner J.R. (eds) Encyclopedia of Behavioral Medicine. doi.org/10.1007/978-1-4419-1005-9_101</a:t>
            </a:r>
            <a:endParaRPr sz="1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BFBFBF"/>
                </a:solidFill>
                <a:latin typeface="Calibri"/>
                <a:cs typeface="Calibri"/>
              </a:rPr>
              <a:t>SeekerHealth (2017) Burden of Illness in Rare Diseases.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7" name="Image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40" y="6056000"/>
            <a:ext cx="3098800" cy="1270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4365498" y="5932859"/>
            <a:ext cx="3138431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BFBFBF"/>
                </a:solidFill>
                <a:latin typeface="Calibri"/>
                <a:cs typeface="Calibri"/>
              </a:rPr>
              <a:t>https://seekerhealth.com/seeker-blog/rareburden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60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0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60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60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60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61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946342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Sāpes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aspek4: pē7juma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4864" y="5649038"/>
            <a:ext cx="10400040" cy="5235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i="1" spc="10" dirty="0">
                <a:solidFill>
                  <a:srgbClr val="BFBFBF"/>
                </a:solidFill>
                <a:latin typeface="Arial"/>
                <a:cs typeface="Arial"/>
              </a:rPr>
              <a:t>17. Cik izteiktas ķermeniskas sāpes Jums ir bijušas pēdējo 4 nedēļu laikā? 18. Cik lielā mērā pēdējo 4 nedēļu laikā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80" i="1" spc="10" dirty="0">
                <a:solidFill>
                  <a:srgbClr val="BFBFBF"/>
                </a:solidFill>
                <a:latin typeface="Arial"/>
                <a:cs typeface="Arial"/>
              </a:rPr>
              <a:t>sāpes Jums ir traucējušas veikt ierastos ikdienas darbus (gan darbu ārpus mājas, gan mājas pienākumus)?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11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47" y="2183825"/>
            <a:ext cx="3210110" cy="314787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3627187" y="1683414"/>
            <a:ext cx="61813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Nemaz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487233" y="1707799"/>
            <a:ext cx="1626599" cy="6763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0849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Pavisam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nebija, 5% vieglas,</a:t>
            </a:r>
            <a:endParaRPr sz="1600">
              <a:latin typeface="Calibri"/>
              <a:cs typeface="Calibri"/>
            </a:endParaRPr>
          </a:p>
          <a:p>
            <a:pPr marL="1068891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019577" y="3265326"/>
            <a:ext cx="678583" cy="453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29" spc="10" dirty="0">
                <a:solidFill>
                  <a:srgbClr val="404040"/>
                </a:solidFill>
                <a:latin typeface="Calibri"/>
                <a:cs typeface="Calibri"/>
              </a:rPr>
              <a:t>Vieglas,</a:t>
            </a:r>
            <a:endParaRPr sz="1300">
              <a:latin typeface="Calibri"/>
              <a:cs typeface="Calibri"/>
            </a:endParaRPr>
          </a:p>
          <a:p>
            <a:pPr marL="140715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207884" y="5167279"/>
            <a:ext cx="824189" cy="453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9" spc="10" dirty="0">
                <a:solidFill>
                  <a:srgbClr val="404040"/>
                </a:solidFill>
                <a:latin typeface="Calibri"/>
                <a:cs typeface="Calibri"/>
              </a:rPr>
              <a:t>Mērenas,</a:t>
            </a:r>
            <a:endParaRPr sz="1200">
              <a:latin typeface="Calibri"/>
              <a:cs typeface="Calibri"/>
            </a:endParaRPr>
          </a:p>
          <a:p>
            <a:pPr marL="21355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293350" y="3079398"/>
            <a:ext cx="654771" cy="4535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solidFill>
                  <a:srgbClr val="404040"/>
                </a:solidFill>
                <a:latin typeface="Calibri"/>
                <a:cs typeface="Calibri"/>
              </a:rPr>
              <a:t>Stipras,</a:t>
            </a:r>
            <a:endParaRPr sz="1300">
              <a:latin typeface="Calibri"/>
              <a:cs typeface="Calibri"/>
            </a:endParaRPr>
          </a:p>
          <a:p>
            <a:pPr marL="128841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994535" y="1738279"/>
            <a:ext cx="988527" cy="4563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solidFill>
                  <a:srgbClr val="404040"/>
                </a:solidFill>
                <a:latin typeface="Calibri"/>
                <a:cs typeface="Calibri"/>
              </a:rPr>
              <a:t>Ļo4 s4pras,</a:t>
            </a:r>
            <a:endParaRPr sz="1100">
              <a:latin typeface="Calibri"/>
              <a:cs typeface="Calibri"/>
            </a:endParaRPr>
          </a:p>
          <a:p>
            <a:pPr marL="295846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308782" y="1261455"/>
            <a:ext cx="2339643" cy="3061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60" b="1" spc="10" dirty="0">
                <a:solidFill>
                  <a:srgbClr val="595959"/>
                </a:solidFill>
                <a:latin typeface="Arial"/>
                <a:cs typeface="Arial"/>
              </a:rPr>
              <a:t>Ķermeņa sāpju līmenis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12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16" y="2168355"/>
            <a:ext cx="755398" cy="1510795"/>
          </a:xfrm>
          <a:prstGeom prst="rect">
            <a:avLst/>
          </a:prstGeom>
        </p:spPr>
      </p:pic>
      <p:pic>
        <p:nvPicPr>
          <p:cNvPr id="613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17" y="2155655"/>
            <a:ext cx="780798" cy="1536196"/>
          </a:xfrm>
          <a:prstGeom prst="rect">
            <a:avLst/>
          </a:prstGeom>
        </p:spPr>
      </p:pic>
      <p:pic>
        <p:nvPicPr>
          <p:cNvPr id="614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16" y="2370762"/>
            <a:ext cx="1564891" cy="1466309"/>
          </a:xfrm>
          <a:prstGeom prst="rect">
            <a:avLst/>
          </a:prstGeom>
        </p:spPr>
      </p:pic>
      <p:pic>
        <p:nvPicPr>
          <p:cNvPr id="615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17" y="2358062"/>
            <a:ext cx="1590291" cy="1491709"/>
          </a:xfrm>
          <a:prstGeom prst="rect">
            <a:avLst/>
          </a:prstGeom>
        </p:spPr>
      </p:pic>
      <p:pic>
        <p:nvPicPr>
          <p:cNvPr id="616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18" y="3679150"/>
            <a:ext cx="2257917" cy="1589736"/>
          </a:xfrm>
          <a:prstGeom prst="rect">
            <a:avLst/>
          </a:prstGeom>
        </p:spPr>
      </p:pic>
      <p:pic>
        <p:nvPicPr>
          <p:cNvPr id="617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17" y="3666451"/>
            <a:ext cx="2283317" cy="1615136"/>
          </a:xfrm>
          <a:prstGeom prst="rect">
            <a:avLst/>
          </a:prstGeom>
        </p:spPr>
      </p:pic>
      <p:pic>
        <p:nvPicPr>
          <p:cNvPr id="618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35" y="2791128"/>
            <a:ext cx="1725581" cy="2196410"/>
          </a:xfrm>
          <a:prstGeom prst="rect">
            <a:avLst/>
          </a:prstGeom>
        </p:spPr>
      </p:pic>
      <p:pic>
        <p:nvPicPr>
          <p:cNvPr id="619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34" y="2778428"/>
            <a:ext cx="1750983" cy="2221811"/>
          </a:xfrm>
          <a:prstGeom prst="rect">
            <a:avLst/>
          </a:prstGeom>
        </p:spPr>
      </p:pic>
      <p:pic>
        <p:nvPicPr>
          <p:cNvPr id="620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56" y="2168356"/>
            <a:ext cx="1222260" cy="1510794"/>
          </a:xfrm>
          <a:prstGeom prst="rect">
            <a:avLst/>
          </a:prstGeom>
        </p:spPr>
      </p:pic>
      <p:pic>
        <p:nvPicPr>
          <p:cNvPr id="621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56" y="2155656"/>
            <a:ext cx="1247661" cy="1536194"/>
          </a:xfrm>
          <a:prstGeom prst="rect">
            <a:avLst/>
          </a:prstGeom>
        </p:spPr>
      </p:pic>
      <p:sp>
        <p:nvSpPr>
          <p:cNvPr id="13" name="text 1"/>
          <p:cNvSpPr txBox="1"/>
          <p:nvPr/>
        </p:nvSpPr>
        <p:spPr>
          <a:xfrm>
            <a:off x="8718007" y="1689511"/>
            <a:ext cx="1006751" cy="453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29" spc="10" dirty="0">
                <a:solidFill>
                  <a:srgbClr val="404040"/>
                </a:solidFill>
                <a:latin typeface="Calibri"/>
                <a:cs typeface="Calibri"/>
              </a:rPr>
              <a:t>Nepavisam,</a:t>
            </a:r>
            <a:endParaRPr sz="1000">
              <a:latin typeface="Calibri"/>
              <a:cs typeface="Calibri"/>
            </a:endParaRPr>
          </a:p>
          <a:p>
            <a:pPr marL="35636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753431" y="2625246"/>
            <a:ext cx="709127" cy="4535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99" spc="10" dirty="0">
                <a:solidFill>
                  <a:srgbClr val="404040"/>
                </a:solidFill>
                <a:latin typeface="Calibri"/>
                <a:cs typeface="Calibri"/>
              </a:rPr>
              <a:t>Mazliet,</a:t>
            </a:r>
            <a:endParaRPr sz="1200">
              <a:latin typeface="Calibri"/>
              <a:cs typeface="Calibri"/>
            </a:endParaRPr>
          </a:p>
          <a:p>
            <a:pPr marL="156019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059594" y="5121559"/>
            <a:ext cx="693952" cy="4535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solidFill>
                  <a:srgbClr val="404040"/>
                </a:solidFill>
                <a:latin typeface="Calibri"/>
                <a:cs typeface="Calibri"/>
              </a:rPr>
              <a:t>Mēreni,</a:t>
            </a:r>
            <a:endParaRPr sz="1300">
              <a:latin typeface="Calibri"/>
              <a:cs typeface="Calibri"/>
            </a:endParaRPr>
          </a:p>
          <a:p>
            <a:pPr marL="148463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108989" y="3759102"/>
            <a:ext cx="691163" cy="6720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Diezgan</a:t>
            </a:r>
            <a:endParaRPr sz="1600">
              <a:latin typeface="Calibri"/>
              <a:cs typeface="Calibri"/>
            </a:endParaRPr>
          </a:p>
          <a:p>
            <a:pPr marL="48386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daudz,</a:t>
            </a:r>
            <a:endParaRPr sz="1600">
              <a:latin typeface="Calibri"/>
              <a:cs typeface="Calibri"/>
            </a:endParaRPr>
          </a:p>
          <a:p>
            <a:pPr marL="147002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773225" y="1805335"/>
            <a:ext cx="798978" cy="4563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39" spc="10" dirty="0">
                <a:solidFill>
                  <a:srgbClr val="404040"/>
                </a:solidFill>
                <a:latin typeface="Calibri"/>
                <a:cs typeface="Calibri"/>
              </a:rPr>
              <a:t>Ārkārtīgi,</a:t>
            </a:r>
            <a:endParaRPr sz="1200">
              <a:latin typeface="Calibri"/>
              <a:cs typeface="Calibri"/>
            </a:endParaRPr>
          </a:p>
          <a:p>
            <a:pPr marL="200976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6889531" y="1261455"/>
            <a:ext cx="2987365" cy="3061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595959"/>
                </a:solidFill>
                <a:latin typeface="Arial"/>
                <a:cs typeface="Arial"/>
              </a:rPr>
              <a:t>Sāpju ietekme uz aktivitātēm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62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62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62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62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62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4590612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Emocionālo problēmu slogs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96290" y="5655133"/>
            <a:ext cx="10131272" cy="5207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19. Cik bieži pēdējo 4 nedēļu laikā Jums ir bijušas kādas no šīm problēmām darbā vai citās ikdienas aktivitātēs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emocionālu problēmu (tādu kā nomāktības vai satraukuma) dēļ?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2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19" y="2032000"/>
            <a:ext cx="1303081" cy="3187700"/>
          </a:xfrm>
          <a:prstGeom prst="rect">
            <a:avLst/>
          </a:prstGeom>
        </p:spPr>
      </p:pic>
      <p:pic>
        <p:nvPicPr>
          <p:cNvPr id="630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2032000"/>
            <a:ext cx="2247900" cy="3187700"/>
          </a:xfrm>
          <a:prstGeom prst="rect">
            <a:avLst/>
          </a:prstGeom>
        </p:spPr>
      </p:pic>
      <p:pic>
        <p:nvPicPr>
          <p:cNvPr id="631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2032000"/>
            <a:ext cx="2082800" cy="3187700"/>
          </a:xfrm>
          <a:prstGeom prst="rect">
            <a:avLst/>
          </a:prstGeom>
        </p:spPr>
      </p:pic>
      <p:pic>
        <p:nvPicPr>
          <p:cNvPr id="632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00" y="2032000"/>
            <a:ext cx="1130300" cy="3187700"/>
          </a:xfrm>
          <a:prstGeom prst="rect">
            <a:avLst/>
          </a:prstGeom>
        </p:spPr>
      </p:pic>
      <p:pic>
        <p:nvPicPr>
          <p:cNvPr id="633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0" y="2032000"/>
            <a:ext cx="787400" cy="3187700"/>
          </a:xfrm>
          <a:prstGeom prst="rect">
            <a:avLst/>
          </a:prstGeom>
        </p:spPr>
      </p:pic>
      <p:pic>
        <p:nvPicPr>
          <p:cNvPr id="634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70" y="1745441"/>
            <a:ext cx="12701" cy="376000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6458054" y="2137567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587929" y="3076350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544701" y="4012087"/>
            <a:ext cx="39693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327988" y="494782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974277" y="213756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800983" y="307635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671013" y="4012087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367750" y="4947823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534014" y="2137567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057362" y="3076350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797517" y="4012087"/>
            <a:ext cx="396931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797422" y="494782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0365239" y="213756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0140446" y="307635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9967153" y="4012087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9967153" y="494782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0833716" y="2137567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0833619" y="307635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0833716" y="4012087"/>
            <a:ext cx="39693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0746973" y="4947823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3043623" y="2122326"/>
            <a:ext cx="292465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9" spc="10" dirty="0">
                <a:solidFill>
                  <a:srgbClr val="595959"/>
                </a:solidFill>
                <a:latin typeface="Calibri"/>
                <a:cs typeface="Calibri"/>
              </a:rPr>
              <a:t>Padarījāt mazāk nek ā Jūs  v ēlējāties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920750" y="2936142"/>
            <a:ext cx="5056834" cy="447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9" spc="10" dirty="0">
                <a:solidFill>
                  <a:srgbClr val="595959"/>
                </a:solidFill>
                <a:latin typeface="Calibri"/>
                <a:cs typeface="Calibri"/>
              </a:rPr>
              <a:t>Mazāk piedalījāties sabiedriskajā dzīvē - apciemojāt draugus,</a:t>
            </a:r>
            <a:endParaRPr sz="1200">
              <a:latin typeface="Calibri"/>
              <a:cs typeface="Calibri"/>
            </a:endParaRPr>
          </a:p>
          <a:p>
            <a:pPr marL="1123889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radus vai piedalījāties pasākumos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022665" y="3996846"/>
            <a:ext cx="49513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Samazinājies laiks, ko Jūs pavadāt darbā vai citās aktivitātēs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118233" y="4932582"/>
            <a:ext cx="4854955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Veicāt darbu vai citas aktivitātes mazāk rūpīgi nekā parasti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35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67" y="1464616"/>
            <a:ext cx="111586" cy="111586"/>
          </a:xfrm>
          <a:prstGeom prst="rect">
            <a:avLst/>
          </a:prstGeom>
        </p:spPr>
      </p:pic>
      <p:sp>
        <p:nvSpPr>
          <p:cNvPr id="30" name="text 1"/>
          <p:cNvSpPr txBox="1"/>
          <p:nvPr/>
        </p:nvSpPr>
        <p:spPr>
          <a:xfrm>
            <a:off x="4444184" y="1421287"/>
            <a:ext cx="82407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Visu laiku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36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92" y="1464616"/>
            <a:ext cx="111585" cy="111586"/>
          </a:xfrm>
          <a:prstGeom prst="rect">
            <a:avLst/>
          </a:prstGeom>
        </p:spPr>
      </p:pic>
      <p:sp>
        <p:nvSpPr>
          <p:cNvPr id="31" name="text 1"/>
          <p:cNvSpPr txBox="1"/>
          <p:nvPr/>
        </p:nvSpPr>
        <p:spPr>
          <a:xfrm>
            <a:off x="5750407" y="1421287"/>
            <a:ext cx="14588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Lielāko daļu laika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37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446" y="1464616"/>
            <a:ext cx="111585" cy="111586"/>
          </a:xfrm>
          <a:prstGeom prst="rect">
            <a:avLst/>
          </a:prstGeom>
        </p:spPr>
      </p:pic>
      <p:sp>
        <p:nvSpPr>
          <p:cNvPr id="608" name="text 1"/>
          <p:cNvSpPr txBox="1"/>
          <p:nvPr/>
        </p:nvSpPr>
        <p:spPr>
          <a:xfrm>
            <a:off x="7679061" y="1421287"/>
            <a:ext cx="117977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Reizi pa reizei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38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67" y="1464616"/>
            <a:ext cx="111586" cy="111586"/>
          </a:xfrm>
          <a:prstGeom prst="rect">
            <a:avLst/>
          </a:prstGeom>
        </p:spPr>
      </p:pic>
      <p:sp>
        <p:nvSpPr>
          <p:cNvPr id="609" name="text 1"/>
          <p:cNvSpPr txBox="1"/>
          <p:nvPr/>
        </p:nvSpPr>
        <p:spPr>
          <a:xfrm>
            <a:off x="9328884" y="1421287"/>
            <a:ext cx="83687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Retu reizi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39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30" y="1464616"/>
            <a:ext cx="111586" cy="111586"/>
          </a:xfrm>
          <a:prstGeom prst="rect">
            <a:avLst/>
          </a:prstGeom>
        </p:spPr>
      </p:pic>
      <p:sp>
        <p:nvSpPr>
          <p:cNvPr id="610" name="text 1"/>
          <p:cNvSpPr txBox="1"/>
          <p:nvPr/>
        </p:nvSpPr>
        <p:spPr>
          <a:xfrm>
            <a:off x="10628947" y="1421287"/>
            <a:ext cx="5630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9" spc="10" dirty="0">
                <a:solidFill>
                  <a:srgbClr val="595959"/>
                </a:solidFill>
                <a:latin typeface="Calibri"/>
                <a:cs typeface="Calibri"/>
              </a:rPr>
              <a:t>Nek ad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64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4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64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64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64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64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4065461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Depresijas pašvērtējums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52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10578" y="5664277"/>
            <a:ext cx="7573924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20. Cik bieži pēdējo 4 nedēļu laikā Jūs ir apgrūtinājušas kādas no šīm problēmām?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4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49" y="1778000"/>
            <a:ext cx="3078851" cy="3594100"/>
          </a:xfrm>
          <a:prstGeom prst="rect">
            <a:avLst/>
          </a:prstGeom>
        </p:spPr>
      </p:pic>
      <p:pic>
        <p:nvPicPr>
          <p:cNvPr id="64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778000"/>
            <a:ext cx="4216400" cy="3594100"/>
          </a:xfrm>
          <a:prstGeom prst="rect">
            <a:avLst/>
          </a:prstGeom>
        </p:spPr>
      </p:pic>
      <p:pic>
        <p:nvPicPr>
          <p:cNvPr id="649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1778000"/>
            <a:ext cx="3162300" cy="3594100"/>
          </a:xfrm>
          <a:prstGeom prst="rect">
            <a:avLst/>
          </a:prstGeom>
        </p:spPr>
      </p:pic>
      <p:pic>
        <p:nvPicPr>
          <p:cNvPr id="650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1778000"/>
            <a:ext cx="1371600" cy="3594100"/>
          </a:xfrm>
          <a:prstGeom prst="rect">
            <a:avLst/>
          </a:prstGeom>
        </p:spPr>
      </p:pic>
      <p:pic>
        <p:nvPicPr>
          <p:cNvPr id="651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9" y="1640510"/>
            <a:ext cx="12701" cy="386494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6138641" y="1777902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855325" y="220767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936272" y="2634391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248394" y="3058328"/>
            <a:ext cx="2750233" cy="22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Nogurums vai  enerģijas trūkums 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260062" y="349087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260062" y="391759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6543379" y="434736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867169" y="477408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7110012" y="520385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7636171" y="1777902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7352854" y="220767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7190958" y="2634391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6462430" y="3064159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7959960" y="349087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7879013" y="3917598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364697" y="434736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971804" y="477408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9295595" y="5203855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9093226" y="1777902"/>
            <a:ext cx="39717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9174173" y="2207671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8769436" y="2634391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8121854" y="306415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9417016" y="349087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9336067" y="3917598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9659858" y="434736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0035146" y="4774087"/>
            <a:ext cx="61796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 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56" name="text 1"/>
          <p:cNvSpPr txBox="1"/>
          <p:nvPr/>
        </p:nvSpPr>
        <p:spPr>
          <a:xfrm>
            <a:off x="10197041" y="5203855"/>
            <a:ext cx="53701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57" name="text 1"/>
          <p:cNvSpPr txBox="1"/>
          <p:nvPr/>
        </p:nvSpPr>
        <p:spPr>
          <a:xfrm>
            <a:off x="10024123" y="1777902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58" name="text 1"/>
          <p:cNvSpPr txBox="1"/>
          <p:nvPr/>
        </p:nvSpPr>
        <p:spPr>
          <a:xfrm>
            <a:off x="10105070" y="2207671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59" name="text 1"/>
          <p:cNvSpPr txBox="1"/>
          <p:nvPr/>
        </p:nvSpPr>
        <p:spPr>
          <a:xfrm>
            <a:off x="9943175" y="263439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60" name="text 1"/>
          <p:cNvSpPr txBox="1"/>
          <p:nvPr/>
        </p:nvSpPr>
        <p:spPr>
          <a:xfrm>
            <a:off x="9740806" y="306415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61" name="text 1"/>
          <p:cNvSpPr txBox="1"/>
          <p:nvPr/>
        </p:nvSpPr>
        <p:spPr>
          <a:xfrm>
            <a:off x="10145544" y="349087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62" name="text 1"/>
          <p:cNvSpPr txBox="1"/>
          <p:nvPr/>
        </p:nvSpPr>
        <p:spPr>
          <a:xfrm>
            <a:off x="10145544" y="391759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63" name="text 1"/>
          <p:cNvSpPr txBox="1"/>
          <p:nvPr/>
        </p:nvSpPr>
        <p:spPr>
          <a:xfrm>
            <a:off x="10318463" y="4347367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64" name="text 1"/>
          <p:cNvSpPr txBox="1"/>
          <p:nvPr/>
        </p:nvSpPr>
        <p:spPr>
          <a:xfrm>
            <a:off x="3181528" y="1772073"/>
            <a:ext cx="2457924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Interešu un dzīvesprieka trūkums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65" name="text 1"/>
          <p:cNvSpPr txBox="1"/>
          <p:nvPr/>
        </p:nvSpPr>
        <p:spPr>
          <a:xfrm>
            <a:off x="1098461" y="2201841"/>
            <a:ext cx="4508192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Sl ikt s/ no māk ts  g ara st ā vo klis , nos pies tī ba  va i b ezcerība s  sa jū ta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6" name="text 1"/>
          <p:cNvSpPr txBox="1"/>
          <p:nvPr/>
        </p:nvSpPr>
        <p:spPr>
          <a:xfrm>
            <a:off x="1324079" y="2628561"/>
            <a:ext cx="4306831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Grūtības iemigt, caurs/trausls miegs vai pārāk ilga gulēšana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67" name="text 1"/>
          <p:cNvSpPr txBox="1"/>
          <p:nvPr/>
        </p:nvSpPr>
        <p:spPr>
          <a:xfrm>
            <a:off x="3099612" y="3485049"/>
            <a:ext cx="2516402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solidFill>
                  <a:srgbClr val="595959"/>
                </a:solidFill>
                <a:latin typeface="Calibri"/>
                <a:cs typeface="Calibri"/>
              </a:rPr>
              <a:t>Pazem ināta ēs tgrib a v ai pārēšanās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68" name="text 1"/>
          <p:cNvSpPr txBox="1"/>
          <p:nvPr/>
        </p:nvSpPr>
        <p:spPr>
          <a:xfrm>
            <a:off x="1010539" y="3914817"/>
            <a:ext cx="4739182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Neapmierinātība ar sevi – sajūta, ka esat neveiksminieks/-ce vai …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69" name="text 1"/>
          <p:cNvSpPr txBox="1"/>
          <p:nvPr/>
        </p:nvSpPr>
        <p:spPr>
          <a:xfrm>
            <a:off x="1259308" y="4341537"/>
            <a:ext cx="436066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Grūtības koncentrēties, piemēram, lasīt avīzi vai skatīties TV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70" name="text 1"/>
          <p:cNvSpPr txBox="1"/>
          <p:nvPr/>
        </p:nvSpPr>
        <p:spPr>
          <a:xfrm>
            <a:off x="920750" y="4768257"/>
            <a:ext cx="470216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Kustības un runa bija tik lēna, ka citi cilvēki to varēja pamanīt. vai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71" name="text 1"/>
          <p:cNvSpPr txBox="1"/>
          <p:nvPr/>
        </p:nvSpPr>
        <p:spPr>
          <a:xfrm>
            <a:off x="5580063" y="4768257"/>
            <a:ext cx="16286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2" name="text 1"/>
          <p:cNvSpPr txBox="1"/>
          <p:nvPr/>
        </p:nvSpPr>
        <p:spPr>
          <a:xfrm>
            <a:off x="1741082" y="5198025"/>
            <a:ext cx="3887703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Domas, ka labāk būtu nomirt vai kaut kā ievainot sevi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652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21" y="1290522"/>
            <a:ext cx="111586" cy="111586"/>
          </a:xfrm>
          <a:prstGeom prst="rect">
            <a:avLst/>
          </a:prstGeom>
        </p:spPr>
      </p:pic>
      <p:sp>
        <p:nvSpPr>
          <p:cNvPr id="673" name="text 1"/>
          <p:cNvSpPr txBox="1"/>
          <p:nvPr/>
        </p:nvSpPr>
        <p:spPr>
          <a:xfrm>
            <a:off x="3451637" y="1247550"/>
            <a:ext cx="61305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Nemaz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53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26" y="1290522"/>
            <a:ext cx="111586" cy="111586"/>
          </a:xfrm>
          <a:prstGeom prst="rect">
            <a:avLst/>
          </a:prstGeom>
        </p:spPr>
      </p:pic>
      <p:sp>
        <p:nvSpPr>
          <p:cNvPr id="674" name="text 1"/>
          <p:cNvSpPr txBox="1"/>
          <p:nvPr/>
        </p:nvSpPr>
        <p:spPr>
          <a:xfrm>
            <a:off x="4372241" y="1247550"/>
            <a:ext cx="188925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Vienu vai dažas dienas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54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21" y="1290522"/>
            <a:ext cx="111585" cy="111586"/>
          </a:xfrm>
          <a:prstGeom prst="rect">
            <a:avLst/>
          </a:prstGeom>
        </p:spPr>
      </p:pic>
      <p:sp>
        <p:nvSpPr>
          <p:cNvPr id="675" name="text 1"/>
          <p:cNvSpPr txBox="1"/>
          <p:nvPr/>
        </p:nvSpPr>
        <p:spPr>
          <a:xfrm>
            <a:off x="6569837" y="1247550"/>
            <a:ext cx="125597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Vairumā dienu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55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3" y="1290522"/>
            <a:ext cx="111585" cy="111586"/>
          </a:xfrm>
          <a:prstGeom prst="rect">
            <a:avLst/>
          </a:prstGeom>
        </p:spPr>
      </p:pic>
      <p:sp>
        <p:nvSpPr>
          <p:cNvPr id="676" name="text 1"/>
          <p:cNvSpPr txBox="1"/>
          <p:nvPr/>
        </p:nvSpPr>
        <p:spPr>
          <a:xfrm>
            <a:off x="8128618" y="1247550"/>
            <a:ext cx="24174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Katru vai gan drīz  k at ru  d ien 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7" name="text 1"/>
          <p:cNvSpPr txBox="1"/>
          <p:nvPr/>
        </p:nvSpPr>
        <p:spPr>
          <a:xfrm>
            <a:off x="11025756" y="1750471"/>
            <a:ext cx="4064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1.32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78" name="text 1"/>
          <p:cNvSpPr txBox="1"/>
          <p:nvPr/>
        </p:nvSpPr>
        <p:spPr>
          <a:xfrm>
            <a:off x="11025756" y="2183287"/>
            <a:ext cx="4064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1.40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79" name="text 1"/>
          <p:cNvSpPr txBox="1"/>
          <p:nvPr/>
        </p:nvSpPr>
        <p:spPr>
          <a:xfrm>
            <a:off x="11025756" y="2616102"/>
            <a:ext cx="4064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1.53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0" name="text 1"/>
          <p:cNvSpPr txBox="1"/>
          <p:nvPr/>
        </p:nvSpPr>
        <p:spPr>
          <a:xfrm>
            <a:off x="11025756" y="3048919"/>
            <a:ext cx="4064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1.92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1" name="text 1"/>
          <p:cNvSpPr txBox="1"/>
          <p:nvPr/>
        </p:nvSpPr>
        <p:spPr>
          <a:xfrm>
            <a:off x="11025756" y="3481734"/>
            <a:ext cx="4064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1.13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2" name="text 1"/>
          <p:cNvSpPr txBox="1"/>
          <p:nvPr/>
        </p:nvSpPr>
        <p:spPr>
          <a:xfrm>
            <a:off x="11025756" y="3914551"/>
            <a:ext cx="4064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1.17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3" name="text 1"/>
          <p:cNvSpPr txBox="1"/>
          <p:nvPr/>
        </p:nvSpPr>
        <p:spPr>
          <a:xfrm>
            <a:off x="11025756" y="4347367"/>
            <a:ext cx="4064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0.92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4" name="text 1"/>
          <p:cNvSpPr txBox="1"/>
          <p:nvPr/>
        </p:nvSpPr>
        <p:spPr>
          <a:xfrm>
            <a:off x="11025756" y="4780182"/>
            <a:ext cx="40640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0.65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5" name="text 1"/>
          <p:cNvSpPr txBox="1"/>
          <p:nvPr/>
        </p:nvSpPr>
        <p:spPr>
          <a:xfrm>
            <a:off x="11025756" y="5209951"/>
            <a:ext cx="4064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0.48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6" name="text 1"/>
          <p:cNvSpPr txBox="1"/>
          <p:nvPr/>
        </p:nvSpPr>
        <p:spPr>
          <a:xfrm>
            <a:off x="10919507" y="1335677"/>
            <a:ext cx="576255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Vidēji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65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5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65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66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66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66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6489881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Depresijas pašvērtējums: kopvērtējums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10578" y="5664277"/>
            <a:ext cx="7573924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20. Cik bieži pēdējo 4 nedēļu laikā Jūs ir apgrūtinājušas kādas no šīm problēmām?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6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108200"/>
            <a:ext cx="8915400" cy="2823168"/>
          </a:xfrm>
          <a:prstGeom prst="rect">
            <a:avLst/>
          </a:prstGeom>
        </p:spPr>
      </p:pic>
      <p:pic>
        <p:nvPicPr>
          <p:cNvPr id="664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925018"/>
            <a:ext cx="10347325" cy="12701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835721" y="368595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902645" y="1848007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969570" y="2951383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036496" y="3442110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0154920" y="4054758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061909" y="5103270"/>
            <a:ext cx="193487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Nav dep resijas p azīmju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345210" y="5103270"/>
            <a:ext cx="1508455" cy="447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solidFill>
                  <a:srgbClr val="595959"/>
                </a:solidFill>
                <a:latin typeface="Calibri"/>
                <a:cs typeface="Calibri"/>
              </a:rPr>
              <a:t>Vieglas depresijas</a:t>
            </a:r>
            <a:endParaRPr sz="1100">
              <a:latin typeface="Calibri"/>
              <a:cs typeface="Calibri"/>
            </a:endParaRPr>
          </a:p>
          <a:p>
            <a:pPr marL="396145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pazīmes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338000" y="5103270"/>
            <a:ext cx="1670099" cy="447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solidFill>
                  <a:srgbClr val="595959"/>
                </a:solidFill>
                <a:latin typeface="Calibri"/>
                <a:cs typeface="Calibri"/>
              </a:rPr>
              <a:t>Mērenas depresijas</a:t>
            </a:r>
            <a:endParaRPr sz="1100">
              <a:latin typeface="Calibri"/>
              <a:cs typeface="Calibri"/>
            </a:endParaRPr>
          </a:p>
          <a:p>
            <a:pPr marL="470281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pazīmes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7433182" y="5103270"/>
            <a:ext cx="1588414" cy="447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8706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Mērenas/smagas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dep res ijas pazīmes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524302" y="5103270"/>
            <a:ext cx="1552650" cy="447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solidFill>
                  <a:srgbClr val="595959"/>
                </a:solidFill>
                <a:latin typeface="Calibri"/>
                <a:cs typeface="Calibri"/>
              </a:rPr>
              <a:t>Smagas dep resijas</a:t>
            </a:r>
            <a:endParaRPr sz="1100">
              <a:latin typeface="Calibri"/>
              <a:cs typeface="Calibri"/>
            </a:endParaRPr>
          </a:p>
          <a:p>
            <a:pPr marL="417829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pazīmes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66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6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66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66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67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67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6260550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Slimības ietekme uz profesionālo dzīvi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53439" y="5642942"/>
            <a:ext cx="10170825" cy="5235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31. Lūdzu izlasiet šos apgalvojumus, ko teikuši citi pacienti ar retām slimībām. Atzīmējiet, vai Jūsu retā slimība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ietekmēja Jūs šādos veidos: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7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46" y="1879600"/>
            <a:ext cx="3914453" cy="3454400"/>
          </a:xfrm>
          <a:prstGeom prst="rect">
            <a:avLst/>
          </a:prstGeom>
        </p:spPr>
      </p:pic>
      <p:pic>
        <p:nvPicPr>
          <p:cNvPr id="67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79600"/>
            <a:ext cx="4368800" cy="3454400"/>
          </a:xfrm>
          <a:prstGeom prst="rect">
            <a:avLst/>
          </a:prstGeom>
        </p:spPr>
      </p:pic>
      <p:pic>
        <p:nvPicPr>
          <p:cNvPr id="67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1879600"/>
            <a:ext cx="190500" cy="3454400"/>
          </a:xfrm>
          <a:prstGeom prst="rect">
            <a:avLst/>
          </a:prstGeom>
        </p:spPr>
      </p:pic>
      <p:pic>
        <p:nvPicPr>
          <p:cNvPr id="67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97" y="1715461"/>
            <a:ext cx="12701" cy="378998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7632949" y="190896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72%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405419" y="2448462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63%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132387" y="298795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53%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086880" y="3527454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52%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904857" y="4066951"/>
            <a:ext cx="39717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45%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176768" y="460644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6176768" y="514594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0317783" y="1908967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0090253" y="244846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817221" y="2987959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9771714" y="3527454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9544186" y="4066951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816095" y="460644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816095" y="514594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1142877" y="190896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1142877" y="2448462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1142877" y="298795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1142877" y="3527454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1097371" y="4066951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1097371" y="460644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1097371" y="5145943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2024448" y="1893726"/>
            <a:ext cx="36958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Bija par iemeslu ienākumu līmeņa kritumam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920750" y="2308255"/>
            <a:ext cx="4788509" cy="4507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9" spc="10" dirty="0">
                <a:solidFill>
                  <a:srgbClr val="595959"/>
                </a:solidFill>
                <a:latin typeface="Calibri"/>
                <a:cs typeface="Calibri"/>
              </a:rPr>
              <a:t>Noveda pie tā, ka samazinājāt vai pārtraucāt profesionālo</a:t>
            </a:r>
            <a:endParaRPr sz="800">
              <a:latin typeface="Calibri"/>
              <a:cs typeface="Calibri"/>
            </a:endParaRPr>
          </a:p>
          <a:p>
            <a:pPr marL="2050421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dar bību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2564517" y="2972719"/>
            <a:ext cx="314248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Samaz in āja Jūsu  iesp ējas atras t darb 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3044263" y="3512214"/>
            <a:ext cx="266456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Ierobežoja profesionālās izvēles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504254" y="4051710"/>
            <a:ext cx="420034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Samaz in āja Jūsu  iesp ējas tikt  p aaugst in āt am darb ā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9" name="text 1"/>
          <p:cNvSpPr txBox="1"/>
          <p:nvPr/>
        </p:nvSpPr>
        <p:spPr>
          <a:xfrm>
            <a:off x="2744034" y="4591207"/>
            <a:ext cx="2953917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At turēja Jū s iegūt augstāko izglītību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0" name="text 1"/>
          <p:cNvSpPr txBox="1"/>
          <p:nvPr/>
        </p:nvSpPr>
        <p:spPr>
          <a:xfrm>
            <a:off x="2668150" y="5130703"/>
            <a:ext cx="303733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Veicināja Jūsu profesionālo izaugsmi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7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66" y="1412590"/>
            <a:ext cx="111585" cy="111586"/>
          </a:xfrm>
          <a:prstGeom prst="rect">
            <a:avLst/>
          </a:prstGeom>
        </p:spPr>
      </p:pic>
      <p:sp>
        <p:nvSpPr>
          <p:cNvPr id="681" name="text 1"/>
          <p:cNvSpPr txBox="1"/>
          <p:nvPr/>
        </p:nvSpPr>
        <p:spPr>
          <a:xfrm>
            <a:off x="6054382" y="1369470"/>
            <a:ext cx="20411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77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87" y="1412590"/>
            <a:ext cx="111586" cy="111586"/>
          </a:xfrm>
          <a:prstGeom prst="rect">
            <a:avLst/>
          </a:prstGeom>
        </p:spPr>
      </p:pic>
      <p:sp>
        <p:nvSpPr>
          <p:cNvPr id="682" name="text 1"/>
          <p:cNvSpPr txBox="1"/>
          <p:nvPr/>
        </p:nvSpPr>
        <p:spPr>
          <a:xfrm>
            <a:off x="6505302" y="1369470"/>
            <a:ext cx="26558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Nē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78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5" y="1412590"/>
            <a:ext cx="111586" cy="111586"/>
          </a:xfrm>
          <a:prstGeom prst="rect">
            <a:avLst/>
          </a:prstGeom>
        </p:spPr>
      </p:pic>
      <p:sp>
        <p:nvSpPr>
          <p:cNvPr id="683" name="text 1"/>
          <p:cNvSpPr txBox="1"/>
          <p:nvPr/>
        </p:nvSpPr>
        <p:spPr>
          <a:xfrm>
            <a:off x="7026390" y="1369470"/>
            <a:ext cx="2820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68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68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68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68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68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808593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Slimības ietekme uz profesionālo dzīvi: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reto slimību pacientiem Eiropā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53439" y="5642942"/>
            <a:ext cx="10296576" cy="784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i="1" spc="10" dirty="0">
                <a:solidFill>
                  <a:srgbClr val="BFBFBF"/>
                </a:solidFill>
                <a:latin typeface="Arial"/>
                <a:cs typeface="Arial"/>
              </a:rPr>
              <a:t>31. Lūdzu izlasiet šos apgalvojumus, ko teikuši citi pacienti ar retām slimībām. Atzīmējiet, vai Jūsu retā slimība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ietekmēja Jūs šādos veidos:.. un Juggling care and daily life: the balancing act of the rare disease community: A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Rare Barometer survey - May 2017: Has the fact that your life is affected by a rare disease..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8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3086100"/>
            <a:ext cx="8661400" cy="838200"/>
          </a:xfrm>
          <a:prstGeom prst="rect">
            <a:avLst/>
          </a:prstGeom>
        </p:spPr>
      </p:pic>
      <p:pic>
        <p:nvPicPr>
          <p:cNvPr id="68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24300"/>
            <a:ext cx="8661400" cy="927100"/>
          </a:xfrm>
          <a:prstGeom prst="rect">
            <a:avLst/>
          </a:prstGeom>
        </p:spPr>
      </p:pic>
      <p:pic>
        <p:nvPicPr>
          <p:cNvPr id="68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048000"/>
            <a:ext cx="8648700" cy="876300"/>
          </a:xfrm>
          <a:prstGeom prst="rect">
            <a:avLst/>
          </a:prstGeom>
        </p:spPr>
      </p:pic>
      <p:pic>
        <p:nvPicPr>
          <p:cNvPr id="68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3924300"/>
            <a:ext cx="8648700" cy="952500"/>
          </a:xfrm>
          <a:prstGeom prst="rect">
            <a:avLst/>
          </a:prstGeom>
        </p:spPr>
      </p:pic>
      <p:pic>
        <p:nvPicPr>
          <p:cNvPr id="690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923380"/>
            <a:ext cx="9875964" cy="12701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069088" y="2851064"/>
            <a:ext cx="347456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478126" y="2948600"/>
            <a:ext cx="347456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63%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87164" y="3067472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296202" y="3085760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705239" y="3165008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45%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114276" y="3475905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523315" y="3475905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297518" y="4335441"/>
            <a:ext cx="40187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-27%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706556" y="4432977"/>
            <a:ext cx="40187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-35%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115595" y="4548801"/>
            <a:ext cx="40187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-45%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524632" y="4567089"/>
            <a:ext cx="40187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-47%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933670" y="4628049"/>
            <a:ext cx="401874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-52%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342708" y="4938945"/>
            <a:ext cx="40187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-78%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9751746" y="4938945"/>
            <a:ext cx="40187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-78%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580367" y="2884592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69%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2989406" y="2872400"/>
            <a:ext cx="347456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4398444" y="2905928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67%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807481" y="2814488"/>
            <a:ext cx="347457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7216518" y="2988225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60%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625556" y="3375320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0034595" y="3469808"/>
            <a:ext cx="34745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808798" y="4384209"/>
            <a:ext cx="40187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-31%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3217837" y="4372017"/>
            <a:ext cx="94589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3272256" y="4372017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4626874" y="4408593"/>
            <a:ext cx="94589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681293" y="4408593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2" name="text 1"/>
          <p:cNvSpPr txBox="1"/>
          <p:nvPr/>
        </p:nvSpPr>
        <p:spPr>
          <a:xfrm>
            <a:off x="6035912" y="4314105"/>
            <a:ext cx="94589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3" name="text 1"/>
          <p:cNvSpPr txBox="1"/>
          <p:nvPr/>
        </p:nvSpPr>
        <p:spPr>
          <a:xfrm>
            <a:off x="6090332" y="4314105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4" name="text 1"/>
          <p:cNvSpPr txBox="1"/>
          <p:nvPr/>
        </p:nvSpPr>
        <p:spPr>
          <a:xfrm>
            <a:off x="7444949" y="4490889"/>
            <a:ext cx="40187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-40%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5" name="text 1"/>
          <p:cNvSpPr txBox="1"/>
          <p:nvPr/>
        </p:nvSpPr>
        <p:spPr>
          <a:xfrm>
            <a:off x="8853987" y="4874937"/>
            <a:ext cx="401874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-73%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6" name="text 1"/>
          <p:cNvSpPr txBox="1"/>
          <p:nvPr/>
        </p:nvSpPr>
        <p:spPr>
          <a:xfrm>
            <a:off x="10263025" y="4969425"/>
            <a:ext cx="40187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-81%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7" name="text 1"/>
          <p:cNvSpPr txBox="1"/>
          <p:nvPr/>
        </p:nvSpPr>
        <p:spPr>
          <a:xfrm>
            <a:off x="10929884" y="2671232"/>
            <a:ext cx="490230" cy="23916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-20%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-40%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-60%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-80%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40" spc="10" dirty="0">
                <a:solidFill>
                  <a:srgbClr val="595959"/>
                </a:solidFill>
                <a:latin typeface="Calibri"/>
                <a:cs typeface="Calibri"/>
              </a:rPr>
              <a:t>-100 %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78" name="text 1"/>
          <p:cNvSpPr txBox="1"/>
          <p:nvPr/>
        </p:nvSpPr>
        <p:spPr>
          <a:xfrm>
            <a:off x="981978" y="2003720"/>
            <a:ext cx="1288480" cy="5896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937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Bija par iemeslu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219" spc="10" dirty="0">
                <a:solidFill>
                  <a:srgbClr val="595959"/>
                </a:solidFill>
                <a:latin typeface="Calibri"/>
                <a:cs typeface="Calibri"/>
              </a:rPr>
              <a:t>ien āk umu  līmeņ a</a:t>
            </a:r>
            <a:endParaRPr sz="1200">
              <a:latin typeface="Calibri"/>
              <a:cs typeface="Calibri"/>
            </a:endParaRPr>
          </a:p>
          <a:p>
            <a:pPr marL="271306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kritu mam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5" name="text 1"/>
          <p:cNvSpPr txBox="1"/>
          <p:nvPr/>
        </p:nvSpPr>
        <p:spPr>
          <a:xfrm>
            <a:off x="2388127" y="1567856"/>
            <a:ext cx="1292641" cy="9868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solidFill>
                  <a:srgbClr val="595959"/>
                </a:solidFill>
                <a:latin typeface="Calibri"/>
                <a:cs typeface="Calibri"/>
              </a:rPr>
              <a:t>Noveda pi e tā, ka</a:t>
            </a:r>
            <a:endParaRPr sz="1300">
              <a:latin typeface="Calibri"/>
              <a:cs typeface="Calibri"/>
            </a:endParaRPr>
          </a:p>
          <a:p>
            <a:pPr marL="74485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sa ma z inā jā t  va i</a:t>
            </a:r>
            <a:endParaRPr sz="1100">
              <a:latin typeface="Calibri"/>
              <a:cs typeface="Calibri"/>
            </a:endParaRPr>
          </a:p>
          <a:p>
            <a:pPr marL="246858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pārtrau cāt</a:t>
            </a:r>
            <a:endParaRPr sz="1400">
              <a:latin typeface="Calibri"/>
              <a:cs typeface="Calibri"/>
            </a:endParaRPr>
          </a:p>
          <a:p>
            <a:pPr marL="17253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pro fesi onālo</a:t>
            </a:r>
            <a:endParaRPr sz="1400">
              <a:latin typeface="Calibri"/>
              <a:cs typeface="Calibri"/>
            </a:endParaRPr>
          </a:p>
          <a:p>
            <a:pPr marL="346331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darbī bu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6" name="text 1"/>
          <p:cNvSpPr txBox="1"/>
          <p:nvPr/>
        </p:nvSpPr>
        <p:spPr>
          <a:xfrm>
            <a:off x="3841963" y="2003720"/>
            <a:ext cx="1189234" cy="5896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Sa ma z inā ja  J ūsu</a:t>
            </a:r>
            <a:endParaRPr sz="1100">
              <a:latin typeface="Calibri"/>
              <a:cs typeface="Calibri"/>
            </a:endParaRPr>
          </a:p>
          <a:p>
            <a:pPr marL="62802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iespējas atrast</a:t>
            </a:r>
            <a:endParaRPr sz="1400">
              <a:latin typeface="Calibri"/>
              <a:cs typeface="Calibri"/>
            </a:endParaRPr>
          </a:p>
          <a:p>
            <a:pPr marL="368651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darbu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7" name="text 1"/>
          <p:cNvSpPr txBox="1"/>
          <p:nvPr/>
        </p:nvSpPr>
        <p:spPr>
          <a:xfrm>
            <a:off x="5348284" y="2003720"/>
            <a:ext cx="1002437" cy="5896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0376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Ierobežoja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10" spc="10" dirty="0">
                <a:solidFill>
                  <a:srgbClr val="595959"/>
                </a:solidFill>
                <a:latin typeface="Calibri"/>
                <a:cs typeface="Calibri"/>
              </a:rPr>
              <a:t>pro fesi onālās</a:t>
            </a:r>
            <a:endParaRPr sz="1300">
              <a:latin typeface="Calibri"/>
              <a:cs typeface="Calibri"/>
            </a:endParaRPr>
          </a:p>
          <a:p>
            <a:pPr marL="245714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izvēles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8" name="text 1"/>
          <p:cNvSpPr txBox="1"/>
          <p:nvPr/>
        </p:nvSpPr>
        <p:spPr>
          <a:xfrm>
            <a:off x="6660040" y="1787313"/>
            <a:ext cx="118923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Sa ma z inā ja  J ūsu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9" name="text 1"/>
          <p:cNvSpPr txBox="1"/>
          <p:nvPr/>
        </p:nvSpPr>
        <p:spPr>
          <a:xfrm>
            <a:off x="6704330" y="2003720"/>
            <a:ext cx="1113028" cy="5896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08584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iespējas ti kt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paaug stinātam</a:t>
            </a:r>
            <a:endParaRPr sz="1300">
              <a:latin typeface="Calibri"/>
              <a:cs typeface="Calibri"/>
            </a:endParaRPr>
          </a:p>
          <a:p>
            <a:pPr marL="328486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darbā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0" name="text 1"/>
          <p:cNvSpPr txBox="1"/>
          <p:nvPr/>
        </p:nvSpPr>
        <p:spPr>
          <a:xfrm>
            <a:off x="8021643" y="2220128"/>
            <a:ext cx="1298802" cy="3923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Atturēja Jūs i egūt</a:t>
            </a:r>
            <a:endParaRPr sz="1300">
              <a:latin typeface="Calibri"/>
              <a:cs typeface="Calibri"/>
            </a:endParaRPr>
          </a:p>
          <a:p>
            <a:pPr marL="2284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augstāko izglītību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1" name="text 1"/>
          <p:cNvSpPr txBox="1"/>
          <p:nvPr/>
        </p:nvSpPr>
        <p:spPr>
          <a:xfrm>
            <a:off x="9557586" y="2003720"/>
            <a:ext cx="1049374" cy="5896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Veicināja Jūsu</a:t>
            </a:r>
            <a:endParaRPr sz="1300">
              <a:latin typeface="Calibri"/>
              <a:cs typeface="Calibri"/>
            </a:endParaRPr>
          </a:p>
          <a:p>
            <a:pPr marL="48259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pro fesi onālo</a:t>
            </a:r>
            <a:endParaRPr sz="1300">
              <a:latin typeface="Calibri"/>
              <a:cs typeface="Calibri"/>
            </a:endParaRPr>
          </a:p>
          <a:p>
            <a:pPr marL="189993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izau gsmi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9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57" y="5368273"/>
            <a:ext cx="97641" cy="97641"/>
          </a:xfrm>
          <a:prstGeom prst="rect">
            <a:avLst/>
          </a:prstGeom>
        </p:spPr>
      </p:pic>
      <p:sp>
        <p:nvSpPr>
          <p:cNvPr id="702" name="text 1"/>
          <p:cNvSpPr txBox="1"/>
          <p:nvPr/>
        </p:nvSpPr>
        <p:spPr>
          <a:xfrm>
            <a:off x="2768156" y="5329089"/>
            <a:ext cx="551002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PAH: jā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92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12" y="5368273"/>
            <a:ext cx="97641" cy="97641"/>
          </a:xfrm>
          <a:prstGeom prst="rect">
            <a:avLst/>
          </a:prstGeom>
        </p:spPr>
      </p:pic>
      <p:sp>
        <p:nvSpPr>
          <p:cNvPr id="703" name="text 1"/>
          <p:cNvSpPr txBox="1"/>
          <p:nvPr/>
        </p:nvSpPr>
        <p:spPr>
          <a:xfrm>
            <a:off x="3737611" y="5329089"/>
            <a:ext cx="605231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PAH: nē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93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32" y="5368273"/>
            <a:ext cx="97641" cy="97641"/>
          </a:xfrm>
          <a:prstGeom prst="rect">
            <a:avLst/>
          </a:prstGeom>
        </p:spPr>
      </p:pic>
      <p:sp>
        <p:nvSpPr>
          <p:cNvPr id="704" name="text 1"/>
          <p:cNvSpPr txBox="1"/>
          <p:nvPr/>
        </p:nvSpPr>
        <p:spPr>
          <a:xfrm>
            <a:off x="4761231" y="5329089"/>
            <a:ext cx="223606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reto slimību pacienti Eiropā: jā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94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55" y="5368273"/>
            <a:ext cx="97642" cy="97641"/>
          </a:xfrm>
          <a:prstGeom prst="rect">
            <a:avLst/>
          </a:prstGeom>
        </p:spPr>
      </p:pic>
      <p:sp>
        <p:nvSpPr>
          <p:cNvPr id="705" name="text 1"/>
          <p:cNvSpPr txBox="1"/>
          <p:nvPr/>
        </p:nvSpPr>
        <p:spPr>
          <a:xfrm>
            <a:off x="7409254" y="5329089"/>
            <a:ext cx="2290293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reto slimību pacienti Eiropā: nē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69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9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69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69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70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70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6600300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Slimības ietekme uz ģimenes attiecībām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56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0739" y="5642942"/>
            <a:ext cx="10775334" cy="2720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32. Vai savā ģimenē esat saskāries/-usies ar kādu no šīm situācijām kopš Jūsu retās slimības simptomu parādīšanās?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70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67" y="2044700"/>
            <a:ext cx="778132" cy="2489200"/>
          </a:xfrm>
          <a:prstGeom prst="rect">
            <a:avLst/>
          </a:prstGeom>
        </p:spPr>
      </p:pic>
      <p:pic>
        <p:nvPicPr>
          <p:cNvPr id="70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67" y="2044700"/>
            <a:ext cx="2098932" cy="3225800"/>
          </a:xfrm>
          <a:prstGeom prst="rect">
            <a:avLst/>
          </a:prstGeom>
        </p:spPr>
      </p:pic>
      <p:pic>
        <p:nvPicPr>
          <p:cNvPr id="70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2044700"/>
            <a:ext cx="2870200" cy="3225800"/>
          </a:xfrm>
          <a:prstGeom prst="rect">
            <a:avLst/>
          </a:prstGeom>
        </p:spPr>
      </p:pic>
      <p:pic>
        <p:nvPicPr>
          <p:cNvPr id="70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044700"/>
            <a:ext cx="5194300" cy="3225800"/>
          </a:xfrm>
          <a:prstGeom prst="rect">
            <a:avLst/>
          </a:prstGeom>
        </p:spPr>
      </p:pic>
      <p:pic>
        <p:nvPicPr>
          <p:cNvPr id="70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2044700"/>
            <a:ext cx="1765300" cy="3225800"/>
          </a:xfrm>
          <a:prstGeom prst="rect">
            <a:avLst/>
          </a:prstGeom>
        </p:spPr>
      </p:pic>
      <p:pic>
        <p:nvPicPr>
          <p:cNvPr id="707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044700"/>
            <a:ext cx="114300" cy="3225800"/>
          </a:xfrm>
          <a:prstGeom prst="rect">
            <a:avLst/>
          </a:prstGeom>
        </p:spPr>
      </p:pic>
      <p:pic>
        <p:nvPicPr>
          <p:cNvPr id="708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18" y="1820890"/>
            <a:ext cx="12701" cy="3675143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4779713" y="211013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893956" y="284470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20750" y="4292503"/>
            <a:ext cx="4539867" cy="2533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Sasp ringtas at tiecīb as  ar ģimenes  locekļiem  </a:t>
            </a:r>
            <a:r>
              <a:rPr sz="1510" spc="10" dirty="0">
                <a:solidFill>
                  <a:srgbClr val="FFFFFF"/>
                </a:solidFill>
                <a:latin typeface="Calibri"/>
                <a:cs typeface="Calibri"/>
              </a:rPr>
              <a:t>2%</a:t>
            </a:r>
            <a:r>
              <a:rPr sz="1510" spc="10" dirty="0">
                <a:solidFill>
                  <a:srgbClr val="404040"/>
                </a:solidFill>
                <a:latin typeface="Calibri"/>
                <a:cs typeface="Calibri"/>
              </a:rPr>
              <a:t>3% 8%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777911" y="211013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888404" y="2844702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834961" y="3576222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669219" y="5042311"/>
            <a:ext cx="57040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 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103841" y="2110135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713364" y="2844702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221691" y="3576222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706010" y="2110135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540269" y="284470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7269584" y="357622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7324830" y="4307743"/>
            <a:ext cx="39717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7214336" y="504231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0418671" y="2110135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0639660" y="2844702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0142434" y="3576222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0142434" y="4307743"/>
            <a:ext cx="397175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0197682" y="504231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1133135" y="211013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1133135" y="2844702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1133135" y="3576222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1133135" y="4307743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11133135" y="5042311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980312" y="2094895"/>
            <a:ext cx="256133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Ģimenes saišu pastiprināšanās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72" name="text 1"/>
          <p:cNvSpPr txBox="1"/>
          <p:nvPr/>
        </p:nvSpPr>
        <p:spPr>
          <a:xfrm>
            <a:off x="1427734" y="2826414"/>
            <a:ext cx="310895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Izolācija no draugiem un/vai ģimenes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73" name="text 1"/>
          <p:cNvSpPr txBox="1"/>
          <p:nvPr/>
        </p:nvSpPr>
        <p:spPr>
          <a:xfrm>
            <a:off x="1357503" y="3560982"/>
            <a:ext cx="317581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Ģimenes locekļi jūtas pamesti novārtā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74" name="text 1"/>
          <p:cNvSpPr txBox="1"/>
          <p:nvPr/>
        </p:nvSpPr>
        <p:spPr>
          <a:xfrm>
            <a:off x="3730758" y="5024023"/>
            <a:ext cx="80284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Šķ iršanās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09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1" y="1592042"/>
            <a:ext cx="97641" cy="97641"/>
          </a:xfrm>
          <a:prstGeom prst="rect">
            <a:avLst/>
          </a:prstGeom>
        </p:spPr>
      </p:pic>
      <p:sp>
        <p:nvSpPr>
          <p:cNvPr id="675" name="text 1"/>
          <p:cNvSpPr txBox="1"/>
          <p:nvPr/>
        </p:nvSpPr>
        <p:spPr>
          <a:xfrm>
            <a:off x="1187960" y="1552616"/>
            <a:ext cx="248153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Jā ,  un  ta s  not ik a ret ā s slim ība s dēļ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10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60" y="1592042"/>
            <a:ext cx="97641" cy="97641"/>
          </a:xfrm>
          <a:prstGeom prst="rect">
            <a:avLst/>
          </a:prstGeom>
        </p:spPr>
      </p:pic>
      <p:sp>
        <p:nvSpPr>
          <p:cNvPr id="676" name="text 1"/>
          <p:cNvSpPr txBox="1"/>
          <p:nvPr/>
        </p:nvSpPr>
        <p:spPr>
          <a:xfrm>
            <a:off x="3975059" y="1552616"/>
            <a:ext cx="2412069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Jā ,  un  to  pa st ip rinā ja  ret ā slim ība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11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88" y="1592042"/>
            <a:ext cx="97641" cy="97641"/>
          </a:xfrm>
          <a:prstGeom prst="rect">
            <a:avLst/>
          </a:prstGeom>
        </p:spPr>
      </p:pic>
      <p:sp>
        <p:nvSpPr>
          <p:cNvPr id="677" name="text 1"/>
          <p:cNvSpPr txBox="1"/>
          <p:nvPr/>
        </p:nvSpPr>
        <p:spPr>
          <a:xfrm>
            <a:off x="6696687" y="1552616"/>
            <a:ext cx="24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Jā ,  bet  ret ā s lim ība  neb ija  iemes ls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12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98" y="1592042"/>
            <a:ext cx="97642" cy="97641"/>
          </a:xfrm>
          <a:prstGeom prst="rect">
            <a:avLst/>
          </a:prstGeom>
        </p:spPr>
      </p:pic>
      <p:sp>
        <p:nvSpPr>
          <p:cNvPr id="678" name="text 1"/>
          <p:cNvSpPr txBox="1"/>
          <p:nvPr/>
        </p:nvSpPr>
        <p:spPr>
          <a:xfrm>
            <a:off x="9452098" y="1552616"/>
            <a:ext cx="241933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Nē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13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073" y="1592042"/>
            <a:ext cx="97642" cy="97641"/>
          </a:xfrm>
          <a:prstGeom prst="rect">
            <a:avLst/>
          </a:prstGeom>
        </p:spPr>
      </p:pic>
      <p:sp>
        <p:nvSpPr>
          <p:cNvPr id="679" name="text 1"/>
          <p:cNvSpPr txBox="1"/>
          <p:nvPr/>
        </p:nvSpPr>
        <p:spPr>
          <a:xfrm>
            <a:off x="9990772" y="1552616"/>
            <a:ext cx="80701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Neattiecas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14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187" y="1592042"/>
            <a:ext cx="97642" cy="97641"/>
          </a:xfrm>
          <a:prstGeom prst="rect">
            <a:avLst/>
          </a:prstGeom>
        </p:spPr>
      </p:pic>
      <p:sp>
        <p:nvSpPr>
          <p:cNvPr id="680" name="text 1"/>
          <p:cNvSpPr txBox="1"/>
          <p:nvPr/>
        </p:nvSpPr>
        <p:spPr>
          <a:xfrm>
            <a:off x="11092885" y="1552616"/>
            <a:ext cx="256334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1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71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71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72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72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808593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Slimības ietekme uz ģimenes attiecībām: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reto slimību pacientiem Eiropā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57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0739" y="5118686"/>
            <a:ext cx="10413921" cy="1047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i="1" spc="10" dirty="0">
                <a:solidFill>
                  <a:srgbClr val="BFBFBF"/>
                </a:solidFill>
                <a:latin typeface="Arial"/>
                <a:cs typeface="Arial"/>
              </a:rPr>
              <a:t>32. Vai savā ģimenē esat saskāries/-usies ar kādu no šīm situācijām kopš Jūsu retās slimības simptomu</a:t>
            </a:r>
            <a:endParaRPr sz="17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parādīšanās? un Juggling care and daily life: the balancing act of the rare disease community: A Rare Barometer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50" i="1" spc="10" dirty="0">
                <a:solidFill>
                  <a:srgbClr val="BFBFBF"/>
                </a:solidFill>
                <a:latin typeface="Arial"/>
                <a:cs typeface="Arial"/>
              </a:rPr>
              <a:t>survey - May 2017: Since the symptoms of the disease started, have you experienced the following within your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family? (atbildes: jā, un tas notika retas slimības dēļ + jā, to pastiprināja retā slimība)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2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67" y="1892300"/>
            <a:ext cx="3495932" cy="2717800"/>
          </a:xfrm>
          <a:prstGeom prst="rect">
            <a:avLst/>
          </a:prstGeom>
        </p:spPr>
      </p:pic>
      <p:pic>
        <p:nvPicPr>
          <p:cNvPr id="72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67" y="2057400"/>
            <a:ext cx="5972432" cy="2717800"/>
          </a:xfrm>
          <a:prstGeom prst="rect">
            <a:avLst/>
          </a:prstGeom>
        </p:spPr>
      </p:pic>
      <p:pic>
        <p:nvPicPr>
          <p:cNvPr id="72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18" y="1728797"/>
            <a:ext cx="12701" cy="320059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8258053" y="188763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073895" y="252466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679854" y="3164742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311539" y="380177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127382" y="4438807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731310" y="2055271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0725758" y="269230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841805" y="3329334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0504770" y="3969414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416482" y="460644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980312" y="1954687"/>
            <a:ext cx="256133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Ģimenes saišu pastiprināšanās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427734" y="2594767"/>
            <a:ext cx="310895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Izolācija no draugiem un/vai ģimenes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357503" y="3231798"/>
            <a:ext cx="317581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Ģimenes locekļi jūtas pamesti novārtā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920750" y="3868831"/>
            <a:ext cx="361756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Sasp ringtas at tiecīb as  ar ģimenes  locekļiem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730758" y="4505863"/>
            <a:ext cx="80284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Šķ iršanās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2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67" y="1378809"/>
            <a:ext cx="111586" cy="111586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4739683" y="1335943"/>
            <a:ext cx="39420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 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2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07" y="1378809"/>
            <a:ext cx="111586" cy="111586"/>
          </a:xfrm>
          <a:prstGeom prst="rect">
            <a:avLst/>
          </a:prstGeom>
        </p:spPr>
      </p:pic>
      <p:sp>
        <p:nvSpPr>
          <p:cNvPr id="22" name="text 1"/>
          <p:cNvSpPr txBox="1"/>
          <p:nvPr/>
        </p:nvSpPr>
        <p:spPr>
          <a:xfrm>
            <a:off x="5516223" y="1335943"/>
            <a:ext cx="232542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reto slimību pacienti Eiropā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2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73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73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73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73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3036214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90" spc="10" dirty="0">
                <a:solidFill>
                  <a:srgbClr val="55A839"/>
                </a:solidFill>
                <a:latin typeface="Calibri Light"/>
                <a:cs typeface="Calibri Light"/>
              </a:rPr>
              <a:t>Ve s e l ī b a s  st ā vo k l i s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01034" y="1065276"/>
            <a:ext cx="10478336" cy="8252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9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190" spc="10" dirty="0">
                <a:solidFill>
                  <a:srgbClr val="7F7F7F"/>
                </a:solidFill>
                <a:latin typeface="Calibri"/>
                <a:cs typeface="Calibri"/>
              </a:rPr>
              <a:t>Lai gan </a:t>
            </a:r>
            <a:r>
              <a:rPr sz="2190" b="1" spc="10" dirty="0">
                <a:solidFill>
                  <a:srgbClr val="7F7F7F"/>
                </a:solidFill>
                <a:latin typeface="Arial"/>
                <a:cs typeface="Arial"/>
              </a:rPr>
              <a:t>78% aptaujāto nestrādāja un nemācījās</a:t>
            </a:r>
            <a:r>
              <a:rPr sz="2190" spc="10" dirty="0">
                <a:solidFill>
                  <a:srgbClr val="7F7F7F"/>
                </a:solidFill>
                <a:latin typeface="Calibri"/>
                <a:cs typeface="Calibri"/>
              </a:rPr>
              <a:t>, pārējie veselības dēļ kavēja darbu</a:t>
            </a:r>
            <a:endParaRPr sz="21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strādāja, līdz 30 dienām gadā, 8% - 31 līdz 60 dienas gadā, bet 23% - vairāk kā 61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9634" y="1371454"/>
            <a:ext cx="9620771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nedaudz mazāk kā citi cilvēki ar retām slimībām Eiropā (attiecīgi 69% PAH, kas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01034" y="1892662"/>
            <a:ext cx="10046830" cy="707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dienu)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34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68% ikdienā izjuta mērenas, stipras vai ļoti </a:t>
            </a: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stipras sāpes ķermenī 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un sāpes 42%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01034" y="2526646"/>
            <a:ext cx="10851285" cy="11197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gadījumu stipri ietekmēja aptaujāto aktivitātes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8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80" b="1" spc="10" dirty="0">
                <a:solidFill>
                  <a:srgbClr val="7F7F7F"/>
                </a:solidFill>
                <a:latin typeface="Arial"/>
                <a:cs typeface="Arial"/>
              </a:rPr>
              <a:t>Emocionālo problēmu ietekmē 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aptaujātie visu vai lielāko daļu laika padarīja mazāk kā</a:t>
            </a:r>
            <a:endParaRPr sz="22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un aktivitātēm (43%) un darbu vai citas aktivitātes veica mazāk rūpīgi kā parasti (40%)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29634" y="3160630"/>
            <a:ext cx="10430438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vēlējās (58%), mazāk piedalījās sabiedriskajā dzīvē (47%), mazāk laika veltīja darbam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01034" y="3756659"/>
            <a:ext cx="9926026" cy="4153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8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Gandrīz gandrīz pusei (48%) respondentu bija </a:t>
            </a:r>
            <a:r>
              <a:rPr sz="2280" b="1" spc="10" dirty="0">
                <a:solidFill>
                  <a:srgbClr val="7F7F7F"/>
                </a:solidFill>
                <a:latin typeface="Arial"/>
                <a:cs typeface="Arial"/>
              </a:rPr>
              <a:t>mērenas līdz smagas depresijas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29634" y="4011603"/>
            <a:ext cx="10056380" cy="386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pazīmes 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pēc PHQ-9 pašnovērtējuma anketas. Vissliktāk aptaujātie novērtēja savu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29634" y="4318870"/>
            <a:ext cx="10276834" cy="334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nogurumu vai enerģiju (skalā no 0 līdz 3, vidēji 1.92), ar gulēšanu saistītus aspektus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29634" y="4571854"/>
            <a:ext cx="10450040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(1.53), garastāvokli (1.40), interešu un dzīvesprieka trūkumu (1.32), neapmierinātību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29634" y="4824838"/>
            <a:ext cx="10169347" cy="334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ar sevi (1.17), ēstgribu (1.13), labāks vērtējums bija grūtībām koncentrēties (0.92),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29634" y="5080870"/>
            <a:ext cx="9759847" cy="334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lēnām kustībām vai runām (0.65), un vismazākais novērtējums bija domām par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29634" y="5346046"/>
            <a:ext cx="3600632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miršanu vai pašnāvību (0.48)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58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3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73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73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73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74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5345872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30" spc="10" dirty="0">
                <a:solidFill>
                  <a:srgbClr val="55A839"/>
                </a:solidFill>
                <a:latin typeface="Calibri Light"/>
                <a:cs typeface="Calibri Light"/>
              </a:rPr>
              <a:t>Ve s e l ī b a s  st ā vo k l i s  ( t u r p i n ā j u m s )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84704" y="1077468"/>
            <a:ext cx="9477032" cy="4153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8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PAH aptaujātajiem arī </a:t>
            </a:r>
            <a:r>
              <a:rPr sz="2280" b="1" spc="10" dirty="0">
                <a:solidFill>
                  <a:srgbClr val="7F7F7F"/>
                </a:solidFill>
                <a:latin typeface="Arial"/>
                <a:cs typeface="Arial"/>
              </a:rPr>
              <a:t>būtiski ietekmēja aptaujāto profesionālo dzīvi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. 72%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13303" y="1462894"/>
            <a:ext cx="10268651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aptaujātajiem slimība bija iemesls ienākumu kritumam. Tā kā lielākā daļa aptaujāto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13303" y="1779886"/>
            <a:ext cx="10549847" cy="18409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bija pensijā un attiecīgi slimība diagnosticēta tikai vēlā vecumā, salīdzinoši ar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cilvēkiem ar retām slimībām Eiropā, tiem retāk nācās samazināt profesionālo darbību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(attiecīgi 63% un 70%), samazināja iespējas atrast darbu (53% un 67%), ierobežoja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profesionālās izvēles (52% un 75%) un samazināja iespējas tikt paaugstinātam (45%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un 60%). Tikai 18% aptaujāto slimības dēļ nevarēja iegūt augstāko izglītību un tikai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18% aptaujāto apgalvoja, ka slimība veicināja viņu profesionālo izaugsmi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84704" y="3835908"/>
            <a:ext cx="10563498" cy="4153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4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Lai gan PAH </a:t>
            </a: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pastiprināja ģimenes saites 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32% aptaujāto, tas ir mazāk kā cilvēkiem ar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13303" y="4218286"/>
            <a:ext cx="10538370" cy="15380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retām slimībām Eiropā (45%). Aptaujātie arī atzina, ka slimības ietekmē izolējušies no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draugiem un ģimenes (30%), kas arī ir mazāk kā vidēji Eiropā (54%). Atšķirībā no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cilvēkiem ar retām slimībām Eiropā, aptaujātie ievērojami retāk apgalvoja, ka viņu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ģimenes locekļi jūtas pamesti novārtā (8%), vai ka attiecības ar ģimenes locekļiem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kļuvušas saspringtas (5%). Tikai 3% aptaujāto norādīja, ka slimības dēļ šķīrušies no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13303" y="5855062"/>
            <a:ext cx="1615135" cy="334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dzīvesbiedra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7752077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Projekts «Līdzdalība 2019»: pētījuma uzdevumi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429385"/>
            <a:ext cx="9714022" cy="4499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latin typeface="Arial"/>
                <a:cs typeface="Arial"/>
              </a:rPr>
              <a:t>•</a:t>
            </a:r>
            <a:r>
              <a:rPr sz="2600" spc="10" dirty="0">
                <a:latin typeface="Calibri"/>
                <a:cs typeface="Calibri"/>
              </a:rPr>
              <a:t>Pē#jums «Pulmonālās hipertensijas sociālie un emocionālie aspek7» ir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9639" y="1767428"/>
            <a:ext cx="7264235" cy="7587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600" spc="10" dirty="0">
                <a:latin typeface="Calibri"/>
                <a:cs typeface="Calibri"/>
              </a:rPr>
              <a:t>viena no projekta «Līdzdalība 2019» ak7vitātēm</a:t>
            </a:r>
            <a:endParaRPr sz="2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600" spc="10" dirty="0">
                <a:latin typeface="Arial"/>
                <a:cs typeface="Arial"/>
              </a:rPr>
              <a:t>•</a:t>
            </a:r>
            <a:r>
              <a:rPr sz="2600" spc="10" dirty="0">
                <a:latin typeface="Calibri"/>
                <a:cs typeface="Calibri"/>
              </a:rPr>
              <a:t>Pē#juma veikšanas laiks: 2019. gada maijs - oktobris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2520569"/>
            <a:ext cx="4123968" cy="4499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latin typeface="Arial"/>
                <a:cs typeface="Arial"/>
              </a:rPr>
              <a:t>•</a:t>
            </a:r>
            <a:r>
              <a:rPr sz="2600" spc="10" dirty="0">
                <a:latin typeface="Calibri"/>
                <a:cs typeface="Calibri"/>
              </a:rPr>
              <a:t>Pē#juma galvenie uzdevumi: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86839" y="2920104"/>
            <a:ext cx="274119" cy="5843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1.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2.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844039" y="2920104"/>
            <a:ext cx="5859074" cy="5843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Izstrādāt pē#juma koncepciju un zinātnisko ietvaru,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Izveidot raks7sku un elektronisku anketu,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86839" y="3517512"/>
            <a:ext cx="274119" cy="5843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3.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4.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844039" y="3517512"/>
            <a:ext cx="8878544" cy="578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Iesais#t mērķa grupu pē#jumā,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Veikt padziļinātu izpē7 par sociālo un emocionālo slimības aspektu ietekmi PH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844040" y="4050912"/>
            <a:ext cx="3688749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pacientu un viņu ģimeņu dzīvēs.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386840" y="4355712"/>
            <a:ext cx="274119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5.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844040" y="4355712"/>
            <a:ext cx="8703919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Intervēt vismaz 5 mērķa grupas pārstāvjus, lai pielāgotu un precizētu anketu.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386839" y="4648320"/>
            <a:ext cx="274119" cy="5843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6.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7.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844039" y="4648320"/>
            <a:ext cx="8971810" cy="5782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Apkopot pē#juma rezultātus, analizēt un interpretēt tos.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Izveidot informa#vu materiālu par pē#juma rezultā7em un interešu aizstāvības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844040" y="5181720"/>
            <a:ext cx="4670619" cy="3064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libri"/>
                <a:cs typeface="Calibri"/>
              </a:rPr>
              <a:t>aspek7em, balsto7es uz apkopoto izpē7.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aspek7: pē#juma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1282259" y="6518075"/>
            <a:ext cx="11170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4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4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74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74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74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74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3289" y="2924496"/>
            <a:ext cx="8900844" cy="15730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00" spc="10" dirty="0">
                <a:solidFill>
                  <a:srgbClr val="55A839"/>
                </a:solidFill>
                <a:latin typeface="Calibri Light"/>
                <a:cs typeface="Calibri Light"/>
              </a:rPr>
              <a:t>Veselības aprūpes un sociālo</a:t>
            </a:r>
            <a:endParaRPr sz="59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5900" spc="10" dirty="0">
                <a:solidFill>
                  <a:srgbClr val="55A839"/>
                </a:solidFill>
                <a:latin typeface="Calibri Light"/>
                <a:cs typeface="Calibri Light"/>
              </a:rPr>
              <a:t>pakalpojumu pieejamība</a:t>
            </a:r>
            <a:endParaRPr sz="59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7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7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75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75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2976837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Informācijas avoti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61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10575" y="5670374"/>
            <a:ext cx="8370123" cy="5207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21. Kas ir Jūsu galvenais informācijas avots par Jūsu reto slimību, tās ārstēšanu un aprūpi?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(vairākas atbildes iespējamas)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5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39" y="1409700"/>
            <a:ext cx="6108260" cy="3810000"/>
          </a:xfrm>
          <a:prstGeom prst="rect">
            <a:avLst/>
          </a:prstGeom>
        </p:spPr>
      </p:pic>
      <p:pic>
        <p:nvPicPr>
          <p:cNvPr id="75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90" y="1205947"/>
            <a:ext cx="12701" cy="4217857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0346529" y="1430431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453218" y="2030887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517713" y="2631343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624402" y="323179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688896" y="3832254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242240" y="443575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433321" y="503621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20750" y="1415191"/>
            <a:ext cx="310113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Veselības aprūpes speciālisti slimnīcā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233678" y="2015646"/>
            <a:ext cx="1787347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Pacien tu o rgan iz ācija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224219" y="2616102"/>
            <a:ext cx="79755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Internets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810832" y="3216558"/>
            <a:ext cx="121513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Ģimenes ārsts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502283" y="3817014"/>
            <a:ext cx="151241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Ģimene un draugi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376553" y="4417471"/>
            <a:ext cx="164134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So ciālais darb in ieks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707963" y="5017926"/>
            <a:ext cx="333146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Citi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6387309" y="4722271"/>
            <a:ext cx="1888337" cy="661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7% dr.Skride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3% citi pacienti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3% izglītojoši materiāli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5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7" y="4642465"/>
            <a:ext cx="313141" cy="85392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5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76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76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76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76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808593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Informācijas avoti: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reto slimību pacientiem Eiropā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62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10575" y="5310709"/>
            <a:ext cx="10565399" cy="7846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i="1" spc="10" dirty="0">
                <a:solidFill>
                  <a:srgbClr val="BFBFBF"/>
                </a:solidFill>
                <a:latin typeface="Arial"/>
                <a:cs typeface="Arial"/>
              </a:rPr>
              <a:t>21. Kas ir Jūsu galvenais informācijas avots par Jūsu reto slimību, tās ārstēšanu un aprūpi? (vairākas atbildes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50" i="1" spc="10" dirty="0">
                <a:solidFill>
                  <a:srgbClr val="BFBFBF"/>
                </a:solidFill>
                <a:latin typeface="Arial"/>
                <a:cs typeface="Arial"/>
              </a:rPr>
              <a:t>iespējamas) un Juggling care and daily life: the balancing act of the rare disease community: A Rare Barometer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survey - May 2017: What is your primary source of information about your disease, treatment and care? (n=3059)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6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39" y="1892300"/>
            <a:ext cx="6108260" cy="3149600"/>
          </a:xfrm>
          <a:prstGeom prst="rect">
            <a:avLst/>
          </a:prstGeom>
        </p:spPr>
      </p:pic>
      <p:pic>
        <p:nvPicPr>
          <p:cNvPr id="76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39" y="2057400"/>
            <a:ext cx="3212660" cy="3149600"/>
          </a:xfrm>
          <a:prstGeom prst="rect">
            <a:avLst/>
          </a:prstGeom>
        </p:spPr>
      </p:pic>
      <p:pic>
        <p:nvPicPr>
          <p:cNvPr id="76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90" y="1798510"/>
            <a:ext cx="12701" cy="3494661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0346529" y="1887631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453218" y="2387502"/>
            <a:ext cx="397175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517713" y="2884326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624402" y="338115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688896" y="387797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242240" y="437479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433321" y="4874670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458158" y="205527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296854" y="2552095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922172" y="304891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599565" y="3545742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331571" y="4045614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286906" y="454243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599565" y="5039263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920750" y="1954687"/>
            <a:ext cx="310113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Veselības aprūpes speciālisti slimnīcā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2233678" y="2451511"/>
            <a:ext cx="178734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Pacien tu o rgan iz ācija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3224219" y="2951383"/>
            <a:ext cx="79755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Internets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2810832" y="3448207"/>
            <a:ext cx="121513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Ģimenes ārsts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2502283" y="3945031"/>
            <a:ext cx="151241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Ģimene un draugi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2376553" y="4441855"/>
            <a:ext cx="164134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So ciālais darb in ieks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3707963" y="4938679"/>
            <a:ext cx="33314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Citi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68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67" y="1512022"/>
            <a:ext cx="111586" cy="111586"/>
          </a:xfrm>
          <a:prstGeom prst="rect">
            <a:avLst/>
          </a:prstGeom>
        </p:spPr>
      </p:pic>
      <p:sp>
        <p:nvSpPr>
          <p:cNvPr id="27" name="text 1"/>
          <p:cNvSpPr txBox="1"/>
          <p:nvPr/>
        </p:nvSpPr>
        <p:spPr>
          <a:xfrm>
            <a:off x="4371384" y="1470055"/>
            <a:ext cx="39420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 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69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07" y="1512022"/>
            <a:ext cx="111586" cy="111586"/>
          </a:xfrm>
          <a:prstGeom prst="rect">
            <a:avLst/>
          </a:prstGeom>
        </p:spPr>
      </p:pic>
      <p:sp>
        <p:nvSpPr>
          <p:cNvPr id="28" name="text 1"/>
          <p:cNvSpPr txBox="1"/>
          <p:nvPr/>
        </p:nvSpPr>
        <p:spPr>
          <a:xfrm>
            <a:off x="5147923" y="1470055"/>
            <a:ext cx="232542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reto slimību pacienti Eiropā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7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7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77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77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77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77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5267347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Informētība par pakalpojumiem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13758" y="5920309"/>
            <a:ext cx="5609706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i="1" spc="10" dirty="0">
                <a:solidFill>
                  <a:srgbClr val="BFBFBF"/>
                </a:solidFill>
                <a:latin typeface="Arial"/>
                <a:cs typeface="Arial"/>
              </a:rPr>
              <a:t>22. Cik labi Jūs esat informēts/a par šādiem pakalpojumiem: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7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80" y="2171700"/>
            <a:ext cx="752919" cy="3175000"/>
          </a:xfrm>
          <a:prstGeom prst="rect">
            <a:avLst/>
          </a:prstGeom>
        </p:spPr>
      </p:pic>
      <p:pic>
        <p:nvPicPr>
          <p:cNvPr id="77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2171700"/>
            <a:ext cx="2832100" cy="3175000"/>
          </a:xfrm>
          <a:prstGeom prst="rect">
            <a:avLst/>
          </a:prstGeom>
        </p:spPr>
      </p:pic>
      <p:pic>
        <p:nvPicPr>
          <p:cNvPr id="779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2171700"/>
            <a:ext cx="4064000" cy="3175000"/>
          </a:xfrm>
          <a:prstGeom prst="rect">
            <a:avLst/>
          </a:prstGeom>
        </p:spPr>
      </p:pic>
      <p:pic>
        <p:nvPicPr>
          <p:cNvPr id="780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2171700"/>
            <a:ext cx="2463800" cy="3175000"/>
          </a:xfrm>
          <a:prstGeom prst="rect">
            <a:avLst/>
          </a:prstGeom>
        </p:spPr>
      </p:pic>
      <p:pic>
        <p:nvPicPr>
          <p:cNvPr id="781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0" y="4152900"/>
            <a:ext cx="101600" cy="203200"/>
          </a:xfrm>
          <a:prstGeom prst="rect">
            <a:avLst/>
          </a:prstGeom>
        </p:spPr>
      </p:pic>
      <p:pic>
        <p:nvPicPr>
          <p:cNvPr id="782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31" y="2010788"/>
            <a:ext cx="12701" cy="3494662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849884" y="218328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712560" y="2680110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665354" y="3179982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665354" y="367680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618149" y="4173631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665354" y="467045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618149" y="516727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360455" y="2183287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40%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841195" y="2680110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605169" y="317998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369141" y="367680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274732" y="4173631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6274732" y="467045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6180320" y="516727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9626312" y="2183287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40%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9154259" y="268011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47%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776615" y="317998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47%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021330" y="3676807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8351767" y="4173631"/>
            <a:ext cx="39717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52%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7738097" y="467045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8210151" y="5167279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53%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0999560" y="218328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0806445" y="2680110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0617624" y="317998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10098366" y="367680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0428802" y="4173631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68" name="text 1"/>
          <p:cNvSpPr txBox="1"/>
          <p:nvPr/>
        </p:nvSpPr>
        <p:spPr>
          <a:xfrm>
            <a:off x="9909545" y="467045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69" name="text 1"/>
          <p:cNvSpPr txBox="1"/>
          <p:nvPr/>
        </p:nvSpPr>
        <p:spPr>
          <a:xfrm>
            <a:off x="10428802" y="516727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88" name="text 1"/>
          <p:cNvSpPr txBox="1"/>
          <p:nvPr/>
        </p:nvSpPr>
        <p:spPr>
          <a:xfrm>
            <a:off x="11141177" y="4173631"/>
            <a:ext cx="294171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89" name="text 1"/>
          <p:cNvSpPr txBox="1"/>
          <p:nvPr/>
        </p:nvSpPr>
        <p:spPr>
          <a:xfrm>
            <a:off x="1249365" y="2168046"/>
            <a:ext cx="4253279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At bils toš i veselības ap rū pes sp eciālist i Jūs u slimībai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90" name="text 1"/>
          <p:cNvSpPr txBox="1"/>
          <p:nvPr/>
        </p:nvSpPr>
        <p:spPr>
          <a:xfrm>
            <a:off x="1035305" y="2664871"/>
            <a:ext cx="44686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At bils toš i veselības ap rū pes pakalpoju mi Jūs u slimībai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91" name="text 1"/>
          <p:cNvSpPr txBox="1"/>
          <p:nvPr/>
        </p:nvSpPr>
        <p:spPr>
          <a:xfrm>
            <a:off x="2088645" y="3161695"/>
            <a:ext cx="341782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Jums noderīgi v alsts sociālie pakalpojumi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92" name="text 1"/>
          <p:cNvSpPr txBox="1"/>
          <p:nvPr/>
        </p:nvSpPr>
        <p:spPr>
          <a:xfrm>
            <a:off x="2441451" y="3658519"/>
            <a:ext cx="306039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Finansiālais atbalsts, ko var izmantot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93" name="text 1"/>
          <p:cNvSpPr txBox="1"/>
          <p:nvPr/>
        </p:nvSpPr>
        <p:spPr>
          <a:xfrm>
            <a:off x="2493077" y="4158390"/>
            <a:ext cx="300634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Pakalpoju mi cilvēkiem ar invalid itāti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94" name="text 1"/>
          <p:cNvSpPr txBox="1"/>
          <p:nvPr/>
        </p:nvSpPr>
        <p:spPr>
          <a:xfrm>
            <a:off x="920750" y="4655215"/>
            <a:ext cx="458978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Tiesības, kas attiecas uz retas slimības radītajām sekām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95" name="text 1"/>
          <p:cNvSpPr txBox="1"/>
          <p:nvPr/>
        </p:nvSpPr>
        <p:spPr>
          <a:xfrm>
            <a:off x="2783589" y="5152038"/>
            <a:ext cx="271454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Pašvaldības sociālie p akalp ojumi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783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75" y="1660800"/>
            <a:ext cx="111586" cy="111586"/>
          </a:xfrm>
          <a:prstGeom prst="rect">
            <a:avLst/>
          </a:prstGeom>
        </p:spPr>
      </p:pic>
      <p:sp>
        <p:nvSpPr>
          <p:cNvPr id="796" name="text 1"/>
          <p:cNvSpPr txBox="1"/>
          <p:nvPr/>
        </p:nvSpPr>
        <p:spPr>
          <a:xfrm>
            <a:off x="1728491" y="1619407"/>
            <a:ext cx="172516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Ļoti labi informēts/a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84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62" y="1660800"/>
            <a:ext cx="111586" cy="111586"/>
          </a:xfrm>
          <a:prstGeom prst="rect">
            <a:avLst/>
          </a:prstGeom>
        </p:spPr>
      </p:pic>
      <p:sp>
        <p:nvSpPr>
          <p:cNvPr id="797" name="text 1"/>
          <p:cNvSpPr txBox="1"/>
          <p:nvPr/>
        </p:nvSpPr>
        <p:spPr>
          <a:xfrm>
            <a:off x="3759978" y="1619407"/>
            <a:ext cx="142026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Labi informēts/a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85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61" y="1660800"/>
            <a:ext cx="111586" cy="111586"/>
          </a:xfrm>
          <a:prstGeom prst="rect">
            <a:avLst/>
          </a:prstGeom>
        </p:spPr>
      </p:pic>
      <p:sp>
        <p:nvSpPr>
          <p:cNvPr id="798" name="text 1"/>
          <p:cNvSpPr txBox="1"/>
          <p:nvPr/>
        </p:nvSpPr>
        <p:spPr>
          <a:xfrm>
            <a:off x="5477077" y="1619407"/>
            <a:ext cx="215412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Ne pārāk lab i info rmēts/ 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86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60" y="1660800"/>
            <a:ext cx="111586" cy="111586"/>
          </a:xfrm>
          <a:prstGeom prst="rect">
            <a:avLst/>
          </a:prstGeom>
        </p:spPr>
      </p:pic>
      <p:sp>
        <p:nvSpPr>
          <p:cNvPr id="799" name="text 1"/>
          <p:cNvSpPr txBox="1"/>
          <p:nvPr/>
        </p:nvSpPr>
        <p:spPr>
          <a:xfrm>
            <a:off x="7944176" y="1619407"/>
            <a:ext cx="228112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Nees mu  v isp ār in formēt s/a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87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14" y="1660800"/>
            <a:ext cx="111586" cy="111586"/>
          </a:xfrm>
          <a:prstGeom prst="rect">
            <a:avLst/>
          </a:prstGeom>
        </p:spPr>
      </p:pic>
      <p:sp>
        <p:nvSpPr>
          <p:cNvPr id="800" name="text 1"/>
          <p:cNvSpPr txBox="1"/>
          <p:nvPr/>
        </p:nvSpPr>
        <p:spPr>
          <a:xfrm>
            <a:off x="10545830" y="1619407"/>
            <a:ext cx="2820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8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9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79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79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79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79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808593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Informētība par pakalpojumiem: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reto slimību pacientiem Eiropā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64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2797" y="5557598"/>
            <a:ext cx="10708639" cy="5235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22. Cik labi Jūs esat informēts/a par šādiem pakalpojumiem: un Juggling care and daily life: the balancing act of the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80" i="1" spc="10" dirty="0">
                <a:solidFill>
                  <a:srgbClr val="BFBFBF"/>
                </a:solidFill>
                <a:latin typeface="Arial"/>
                <a:cs typeface="Arial"/>
              </a:rPr>
              <a:t>rare disease community: A Rare Barometer survey - May 2017: How well informed do you feel about.. (n=3052)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9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65" y="2070100"/>
            <a:ext cx="3900934" cy="2832100"/>
          </a:xfrm>
          <a:prstGeom prst="rect">
            <a:avLst/>
          </a:prstGeom>
        </p:spPr>
      </p:pic>
      <p:pic>
        <p:nvPicPr>
          <p:cNvPr id="79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65" y="2298700"/>
            <a:ext cx="3875534" cy="2832100"/>
          </a:xfrm>
          <a:prstGeom prst="rect">
            <a:avLst/>
          </a:prstGeom>
        </p:spPr>
      </p:pic>
      <p:pic>
        <p:nvPicPr>
          <p:cNvPr id="79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17" y="1850968"/>
            <a:ext cx="12701" cy="3494662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9270793" y="2097943"/>
            <a:ext cx="421547" cy="428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4373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53%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442106" y="296662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954644" y="383835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345317" y="4707031"/>
            <a:ext cx="421547" cy="4312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  <a:p>
            <a:pPr marL="24372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270793" y="319522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442808" y="4066951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20750" y="2195479"/>
            <a:ext cx="425328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At bils toš i veselības ap rū pes sp eciālist i Jūs u slimībai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384935" y="2942238"/>
            <a:ext cx="3791914" cy="4479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spc="10" dirty="0">
                <a:solidFill>
                  <a:srgbClr val="595959"/>
                </a:solidFill>
                <a:latin typeface="Calibri"/>
                <a:cs typeface="Calibri"/>
              </a:rPr>
              <a:t>At bils toš i veselības ap rū pes pakalpoju mi Jūs u</a:t>
            </a:r>
            <a:endParaRPr sz="800">
              <a:latin typeface="Calibri"/>
              <a:cs typeface="Calibri"/>
            </a:endParaRPr>
          </a:p>
          <a:p>
            <a:pPr marL="1556769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slimībai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760030" y="3935887"/>
            <a:ext cx="341782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Jums noderīgi v alsts sociālie pakalpojumi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112836" y="4804567"/>
            <a:ext cx="306039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Finansiālais atbalsts, ko var izmantot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98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19" y="1602580"/>
            <a:ext cx="111586" cy="111586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5460635" y="1561495"/>
            <a:ext cx="39420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 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99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60" y="1602580"/>
            <a:ext cx="111586" cy="111586"/>
          </a:xfrm>
          <a:prstGeom prst="rect">
            <a:avLst/>
          </a:prstGeom>
        </p:spPr>
      </p:pic>
      <p:sp>
        <p:nvSpPr>
          <p:cNvPr id="17" name="text 1"/>
          <p:cNvSpPr txBox="1"/>
          <p:nvPr/>
        </p:nvSpPr>
        <p:spPr>
          <a:xfrm>
            <a:off x="6237176" y="1561495"/>
            <a:ext cx="232542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reto slimību pacienti Eiropā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00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22" y="2344963"/>
            <a:ext cx="282599" cy="1008743"/>
          </a:xfrm>
          <a:prstGeom prst="rect">
            <a:avLst/>
          </a:prstGeom>
        </p:spPr>
      </p:pic>
      <p:sp>
        <p:nvSpPr>
          <p:cNvPr id="18" name="text 1"/>
          <p:cNvSpPr txBox="1"/>
          <p:nvPr/>
        </p:nvSpPr>
        <p:spPr>
          <a:xfrm>
            <a:off x="10066011" y="2036983"/>
            <a:ext cx="1506972" cy="15533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009DD9"/>
                </a:solidFill>
                <a:latin typeface="Calibri"/>
                <a:cs typeface="Calibri"/>
              </a:rPr>
              <a:t>53% Eiropā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009DD9"/>
                </a:solidFill>
                <a:latin typeface="Calibri"/>
                <a:cs typeface="Calibri"/>
              </a:rPr>
              <a:t>attiecas uz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009DD9"/>
                </a:solidFill>
                <a:latin typeface="Calibri"/>
                <a:cs typeface="Calibri"/>
              </a:rPr>
              <a:t>informētību par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009DD9"/>
                </a:solidFill>
                <a:latin typeface="Calibri"/>
                <a:cs typeface="Calibri"/>
              </a:rPr>
              <a:t>speciālistiem </a:t>
            </a:r>
            <a:r>
              <a:rPr sz="1600" i="1" spc="10" dirty="0">
                <a:solidFill>
                  <a:srgbClr val="009DD9"/>
                </a:solidFill>
                <a:latin typeface="Arial"/>
                <a:cs typeface="Arial"/>
              </a:rPr>
              <a:t>UN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009DD9"/>
                </a:solidFill>
                <a:latin typeface="Calibri"/>
                <a:cs typeface="Calibri"/>
              </a:rPr>
              <a:t>veselības aprūpes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009DD9"/>
                </a:solidFill>
                <a:latin typeface="Calibri"/>
                <a:cs typeface="Calibri"/>
              </a:rPr>
              <a:t>pakalpojumiem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009DD9"/>
                </a:solidFill>
                <a:latin typeface="Calibri"/>
                <a:cs typeface="Calibri"/>
              </a:rPr>
              <a:t>kopā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0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0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80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80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80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80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3680561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Aprūpes organizēšana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65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53439" y="5664277"/>
            <a:ext cx="5030250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26. Kas organizē un koordinē Jūsu kā pacienta aprūpi?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80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38" y="1752600"/>
            <a:ext cx="7390962" cy="2311400"/>
          </a:xfrm>
          <a:prstGeom prst="rect">
            <a:avLst/>
          </a:prstGeom>
        </p:spPr>
      </p:pic>
      <p:pic>
        <p:nvPicPr>
          <p:cNvPr id="80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89" y="1612900"/>
            <a:ext cx="12701" cy="389255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0716984" y="1753519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854477" y="2183287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678931" y="261610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999579" y="3045871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831644" y="347868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663708" y="3908454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327839" y="4338223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327839" y="4771038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327839" y="520080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182813" y="1735231"/>
            <a:ext cx="188264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Es pats / Pacients pats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698881" y="2168046"/>
            <a:ext cx="1406347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Pieaugu šie b ērn 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920750" y="2597814"/>
            <a:ext cx="217545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Sieva/vīrs v ai dzīvesb ied 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426084" y="3030631"/>
            <a:ext cx="6884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Citi radi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2190752" y="3460398"/>
            <a:ext cx="8789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Citi cilvēki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2622936" y="3893214"/>
            <a:ext cx="49804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Māte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2691833" y="4322983"/>
            <a:ext cx="42265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Tēvs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2245743" y="4752751"/>
            <a:ext cx="865631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Vecvecāki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2096710" y="5185567"/>
            <a:ext cx="102209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Brāļi/māsas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1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81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81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81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81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808593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Aprūpes organizēšana: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reto slimību pacientiem Eiropā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53439" y="5319853"/>
            <a:ext cx="10129265" cy="7842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26. Kas organizē un koordinē Jūsu kā pacienta aprūpi? un Juggling care and daily life: the balancing act of the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50" i="1" spc="10" dirty="0">
                <a:solidFill>
                  <a:srgbClr val="BFBFBF"/>
                </a:solidFill>
                <a:latin typeface="Arial"/>
                <a:cs typeface="Arial"/>
              </a:rPr>
              <a:t>rare disease community: A Rare Barometer survey - May 2017: Who organizes and coordinates care in your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household? (n=3070)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1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38" y="2108200"/>
            <a:ext cx="7454462" cy="2438400"/>
          </a:xfrm>
          <a:prstGeom prst="rect">
            <a:avLst/>
          </a:prstGeom>
        </p:spPr>
      </p:pic>
      <p:pic>
        <p:nvPicPr>
          <p:cNvPr id="81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38" y="2222500"/>
            <a:ext cx="5485962" cy="2908300"/>
          </a:xfrm>
          <a:prstGeom prst="rect">
            <a:avLst/>
          </a:prstGeom>
        </p:spPr>
      </p:pic>
      <p:pic>
        <p:nvPicPr>
          <p:cNvPr id="819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89" y="1986390"/>
            <a:ext cx="12701" cy="325718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0710063" y="2082702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811341" y="254599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624774" y="3009295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929678" y="3472590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760167" y="393588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590658" y="4399183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251639" y="486247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743752" y="220462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760167" y="3131214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353345" y="3594510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455050" y="4057807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811341" y="452110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3556755" y="4984399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106613" y="2125374"/>
            <a:ext cx="188264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Es pats / Pacients pats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622681" y="2588671"/>
            <a:ext cx="140634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Pieaugu šie b ērn 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44550" y="3051966"/>
            <a:ext cx="217545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Sieva/vīrs v ai dzīvesb ied 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2349884" y="3518310"/>
            <a:ext cx="6884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Citi radi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2114552" y="3981607"/>
            <a:ext cx="878941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Citi cilvēki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2546736" y="4444903"/>
            <a:ext cx="49804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Māte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2615633" y="4908199"/>
            <a:ext cx="42265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Tēvs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20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57" y="1644149"/>
            <a:ext cx="111586" cy="111586"/>
          </a:xfrm>
          <a:prstGeom prst="rect">
            <a:avLst/>
          </a:prstGeom>
        </p:spPr>
      </p:pic>
      <p:sp>
        <p:nvSpPr>
          <p:cNvPr id="26" name="text 1"/>
          <p:cNvSpPr txBox="1"/>
          <p:nvPr/>
        </p:nvSpPr>
        <p:spPr>
          <a:xfrm>
            <a:off x="3291573" y="1601119"/>
            <a:ext cx="39420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 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21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96" y="1644149"/>
            <a:ext cx="111585" cy="111586"/>
          </a:xfrm>
          <a:prstGeom prst="rect">
            <a:avLst/>
          </a:prstGeom>
        </p:spPr>
      </p:pic>
      <p:sp>
        <p:nvSpPr>
          <p:cNvPr id="27" name="text 1"/>
          <p:cNvSpPr txBox="1"/>
          <p:nvPr/>
        </p:nvSpPr>
        <p:spPr>
          <a:xfrm>
            <a:off x="4068113" y="1601119"/>
            <a:ext cx="232541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reto slimību pacienti Eiropā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2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2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82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82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82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82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4491124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Pakalpojumu nepieejamība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4864" y="5399101"/>
            <a:ext cx="9664377" cy="5207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12. Vai pēdējo 12 mēnešu laikā Jums ir bijusi nepieciešamība veikt pārbaudi pie medicīnas speciālista vai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ārstēšanos (izņemot zobārstu), bet Jūs to neizdarījāt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2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63" y="5896098"/>
            <a:ext cx="1905000" cy="1270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824864" y="5664277"/>
            <a:ext cx="10537839" cy="535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98948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? 13. Kāds bija galvenais iemesls, kāpēc neveicāt pārbaudi pie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medicīnas speciālista (izņemot zobārstu) vai ārstēšanos?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30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46" y="1792827"/>
            <a:ext cx="1627433" cy="2167216"/>
          </a:xfrm>
          <a:prstGeom prst="rect">
            <a:avLst/>
          </a:prstGeom>
        </p:spPr>
      </p:pic>
      <p:pic>
        <p:nvPicPr>
          <p:cNvPr id="831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45" y="1780126"/>
            <a:ext cx="1652834" cy="2192617"/>
          </a:xfrm>
          <a:prstGeom prst="rect">
            <a:avLst/>
          </a:prstGeom>
        </p:spPr>
      </p:pic>
      <p:pic>
        <p:nvPicPr>
          <p:cNvPr id="832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12" y="1784352"/>
            <a:ext cx="3173243" cy="3306957"/>
          </a:xfrm>
          <a:prstGeom prst="rect">
            <a:avLst/>
          </a:prstGeom>
        </p:spPr>
      </p:pic>
      <p:pic>
        <p:nvPicPr>
          <p:cNvPr id="833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1" y="1771652"/>
            <a:ext cx="3198643" cy="3332356"/>
          </a:xfrm>
          <a:prstGeom prst="rect">
            <a:avLst/>
          </a:prstGeom>
        </p:spPr>
      </p:pic>
      <p:pic>
        <p:nvPicPr>
          <p:cNvPr id="834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46" y="1784352"/>
            <a:ext cx="161665" cy="1546622"/>
          </a:xfrm>
          <a:prstGeom prst="rect">
            <a:avLst/>
          </a:prstGeom>
        </p:spPr>
      </p:pic>
      <p:pic>
        <p:nvPicPr>
          <p:cNvPr id="835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45" y="1771652"/>
            <a:ext cx="187066" cy="1572022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4191814" y="1543207"/>
            <a:ext cx="880994" cy="11242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3824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Jā, bija</a:t>
            </a:r>
            <a:endParaRPr sz="1600">
              <a:latin typeface="Calibri"/>
              <a:cs typeface="Calibri"/>
            </a:endParaRPr>
          </a:p>
          <a:p>
            <a:pPr marL="138366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vismaz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viens šāds</a:t>
            </a:r>
            <a:endParaRPr sz="1600">
              <a:latin typeface="Calibri"/>
              <a:cs typeface="Calibri"/>
            </a:endParaRPr>
          </a:p>
          <a:p>
            <a:pPr marL="22161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gadījums,</a:t>
            </a:r>
            <a:endParaRPr sz="1600">
              <a:latin typeface="Calibri"/>
              <a:cs typeface="Calibri"/>
            </a:endParaRPr>
          </a:p>
          <a:p>
            <a:pPr marL="241744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05878" y="4088287"/>
            <a:ext cx="808885" cy="9054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2544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Nē, tāds</a:t>
            </a:r>
            <a:endParaRPr sz="1600">
              <a:latin typeface="Calibri"/>
              <a:cs typeface="Calibri"/>
            </a:endParaRPr>
          </a:p>
          <a:p>
            <a:pPr marL="11683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gadījums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209" spc="10" dirty="0">
                <a:solidFill>
                  <a:srgbClr val="404040"/>
                </a:solidFill>
                <a:latin typeface="Calibri"/>
                <a:cs typeface="Calibri"/>
              </a:rPr>
              <a:t>nav bijis ,</a:t>
            </a:r>
            <a:endParaRPr sz="1200">
              <a:latin typeface="Calibri"/>
              <a:cs typeface="Calibri"/>
            </a:endParaRPr>
          </a:p>
          <a:p>
            <a:pPr marL="20593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819776" y="1500535"/>
            <a:ext cx="64100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NA, 2%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36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64" y="5006961"/>
            <a:ext cx="797822" cy="140646"/>
          </a:xfrm>
          <a:prstGeom prst="rect">
            <a:avLst/>
          </a:prstGeom>
        </p:spPr>
      </p:pic>
      <p:pic>
        <p:nvPicPr>
          <p:cNvPr id="837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64" y="1435100"/>
            <a:ext cx="1591936" cy="3314700"/>
          </a:xfrm>
          <a:prstGeom prst="rect">
            <a:avLst/>
          </a:prstGeom>
        </p:spPr>
      </p:pic>
      <p:pic>
        <p:nvPicPr>
          <p:cNvPr id="838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15" y="1303042"/>
            <a:ext cx="12701" cy="3978902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11421006" y="1433744"/>
            <a:ext cx="13032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155066" y="1829985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0889126" y="2226225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0357245" y="2625513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0091304" y="3021752"/>
            <a:ext cx="130327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0091304" y="3417992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0091304" y="3814233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0091304" y="4210473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0091304" y="4606713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0623186" y="5002953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5588800" y="1421553"/>
            <a:ext cx="4036254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Gribēju nogaidīt un paskatīties, vai ar laiku nekļūs labāk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6863381" y="1817792"/>
            <a:ext cx="2757502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solidFill>
                  <a:srgbClr val="595959"/>
                </a:solidFill>
                <a:latin typeface="Calibri"/>
                <a:cs typeface="Calibri"/>
              </a:rPr>
              <a:t>Pārāk ilgi j āgaida p ieņemš an a / rin das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7113129" y="2214032"/>
            <a:ext cx="2506162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Nevarēju to atļ auti es (pārāk dārgi)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6437673" y="2610273"/>
            <a:ext cx="319328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Bailes no ārstiem / slimnīcas / izmeklēšanas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5718152" y="3006513"/>
            <a:ext cx="4021514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Nevarēju izbrīvēt laiku darba dēļ vai bija jārūpējas par…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6530702" y="3402752"/>
            <a:ext cx="3091161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Nezināju nevi enu l abu ārstu vai  speciāl istu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6770035" y="3798992"/>
            <a:ext cx="2841960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Ci ti  iemes li:  Net ika  no tei kt a dia go no ze.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7398560" y="4195233"/>
            <a:ext cx="2219480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Ci ti  iemes li:  Veselī ba  nea t ļā va 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6020475" y="4594521"/>
            <a:ext cx="359156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Ci ti  iemes li:  Nebij a  pā rnēsā ja mā  s kā bekļ a iekā rta 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9366630" y="4990761"/>
            <a:ext cx="256334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7330824" y="1040154"/>
            <a:ext cx="4173042" cy="2367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40" spc="10" dirty="0">
                <a:solidFill>
                  <a:srgbClr val="595959"/>
                </a:solidFill>
                <a:latin typeface="Calibri"/>
                <a:cs typeface="Calibri"/>
              </a:rPr>
              <a:t>Iemesli pārbaudes vai ārstēšanas nesaņemšanai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39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71" y="1113004"/>
            <a:ext cx="737913" cy="400137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4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84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84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84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84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429544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Pakalpojumu nepieejamība: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visiem Latvijas iedzīvotājiem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68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4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2554154"/>
            <a:ext cx="4707902" cy="2470497"/>
          </a:xfrm>
          <a:prstGeom prst="rect">
            <a:avLst/>
          </a:prstGeom>
        </p:spPr>
      </p:pic>
      <p:pic>
        <p:nvPicPr>
          <p:cNvPr id="84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35" y="2628900"/>
            <a:ext cx="4700964" cy="2235200"/>
          </a:xfrm>
          <a:prstGeom prst="rect">
            <a:avLst/>
          </a:prstGeom>
        </p:spPr>
      </p:pic>
      <p:pic>
        <p:nvPicPr>
          <p:cNvPr id="849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35" y="2717800"/>
            <a:ext cx="1970464" cy="2222500"/>
          </a:xfrm>
          <a:prstGeom prst="rect">
            <a:avLst/>
          </a:prstGeom>
        </p:spPr>
      </p:pic>
      <p:pic>
        <p:nvPicPr>
          <p:cNvPr id="850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86" y="2554154"/>
            <a:ext cx="12701" cy="2470497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0448607" y="2591719"/>
            <a:ext cx="5515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10.0%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665696" y="2899566"/>
            <a:ext cx="44856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8.3%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882784" y="3207414"/>
            <a:ext cx="44856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6.7%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316960" y="3512214"/>
            <a:ext cx="44856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3.3%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534048" y="3820063"/>
            <a:ext cx="44856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1.7%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751136" y="4127910"/>
            <a:ext cx="44856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0.0%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534048" y="4435759"/>
            <a:ext cx="44856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1.7%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099872" y="4743607"/>
            <a:ext cx="44856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5.0%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019453" y="2670966"/>
            <a:ext cx="44856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2.7%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408783" y="2978814"/>
            <a:ext cx="44856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1.4%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7724074" y="3286663"/>
            <a:ext cx="44856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4.2%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892061" y="3594510"/>
            <a:ext cx="44856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0.3%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986010" y="3902358"/>
            <a:ext cx="777386" cy="500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28822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1.2%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0.5%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845086" y="4515007"/>
            <a:ext cx="589488" cy="5035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40923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0.5%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0.2%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920750" y="2616102"/>
            <a:ext cx="4744162" cy="21853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solidFill>
                  <a:srgbClr val="595959"/>
                </a:solidFill>
                <a:latin typeface="Calibri"/>
                <a:cs typeface="Calibri"/>
              </a:rPr>
              <a:t>Gribēju nogaidīt un paskatīties, vai ar laiku nekļūs labāk</a:t>
            </a:r>
            <a:endParaRPr sz="1100">
              <a:latin typeface="Calibri"/>
              <a:cs typeface="Calibri"/>
            </a:endParaRPr>
          </a:p>
          <a:p>
            <a:pPr marL="1456315">
              <a:lnSpc>
                <a:spcPct val="100000"/>
              </a:lnSpc>
            </a:pPr>
            <a:r>
              <a:rPr sz="1510" spc="10" dirty="0">
                <a:solidFill>
                  <a:srgbClr val="595959"/>
                </a:solidFill>
                <a:latin typeface="Calibri"/>
                <a:cs typeface="Calibri"/>
              </a:rPr>
              <a:t>Pārāk ilgi jāgaida p ieņ emš an a / rin das</a:t>
            </a:r>
            <a:endParaRPr sz="1500">
              <a:latin typeface="Calibri"/>
              <a:cs typeface="Calibri"/>
            </a:endParaRPr>
          </a:p>
          <a:p>
            <a:pPr marL="1741622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Nev arēju to atļau ties (p ārāk dārgi)</a:t>
            </a:r>
            <a:endParaRPr sz="1600">
              <a:latin typeface="Calibri"/>
              <a:cs typeface="Calibri"/>
            </a:endParaRPr>
          </a:p>
          <a:p>
            <a:pPr marL="969906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Bailes no ārstiem / slimnīcas / izmeklēšanas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299" spc="10" dirty="0">
                <a:solidFill>
                  <a:srgbClr val="595959"/>
                </a:solidFill>
                <a:latin typeface="Calibri"/>
                <a:cs typeface="Calibri"/>
              </a:rPr>
              <a:t>Nev arēju iz brīvēt  laik u darb a dēļ vai bija jārū pējas  p ar…</a:t>
            </a:r>
            <a:endParaRPr sz="1200">
              <a:latin typeface="Calibri"/>
              <a:cs typeface="Calibri"/>
            </a:endParaRPr>
          </a:p>
          <a:p>
            <a:pPr marL="522414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Bija pārāk tālu jābrauc / nav transporta līdzekļu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429" spc="10" dirty="0">
                <a:solidFill>
                  <a:srgbClr val="595959"/>
                </a:solidFill>
                <a:latin typeface="Calibri"/>
                <a:cs typeface="Calibri"/>
              </a:rPr>
              <a:t>Nez in āju  n evien u lab u ārstu  v ai speciālistu</a:t>
            </a:r>
            <a:endParaRPr sz="400">
              <a:latin typeface="Calibri"/>
              <a:cs typeface="Calibri"/>
            </a:endParaRPr>
          </a:p>
          <a:p>
            <a:pPr marL="2590049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Citi iemesli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51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97" y="2204166"/>
            <a:ext cx="111586" cy="111586"/>
          </a:xfrm>
          <a:prstGeom prst="rect">
            <a:avLst/>
          </a:prstGeom>
        </p:spPr>
      </p:pic>
      <p:sp>
        <p:nvSpPr>
          <p:cNvPr id="20" name="text 1"/>
          <p:cNvSpPr txBox="1"/>
          <p:nvPr/>
        </p:nvSpPr>
        <p:spPr>
          <a:xfrm>
            <a:off x="5334513" y="2161950"/>
            <a:ext cx="39420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 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52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45" y="2204166"/>
            <a:ext cx="111586" cy="111586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6036662" y="2161950"/>
            <a:ext cx="119186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visi iedz īv otāji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77252" y="5095873"/>
            <a:ext cx="10290007" cy="4676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89" i="1" spc="10" dirty="0">
                <a:solidFill>
                  <a:srgbClr val="BFBFBF"/>
                </a:solidFill>
                <a:latin typeface="Arial"/>
                <a:cs typeface="Arial"/>
              </a:rPr>
              <a:t>12. Vai pēdējo 12 mēnešu laikā Jums ir bijusi nepieciešamība veikt pārbaudi pie medicīnas speciālista vai ārstēšanos (izņemot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i="1" spc="10" dirty="0">
                <a:solidFill>
                  <a:srgbClr val="BFBFBF"/>
                </a:solidFill>
                <a:latin typeface="Arial"/>
                <a:cs typeface="Arial"/>
              </a:rPr>
              <a:t>zobārstu), bet Jūs to neizdarījāt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53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52" y="5546618"/>
            <a:ext cx="1689098" cy="12700"/>
          </a:xfrm>
          <a:prstGeom prst="rect">
            <a:avLst/>
          </a:prstGeom>
        </p:spPr>
      </p:pic>
      <p:sp>
        <p:nvSpPr>
          <p:cNvPr id="23" name="text 1"/>
          <p:cNvSpPr txBox="1"/>
          <p:nvPr/>
        </p:nvSpPr>
        <p:spPr>
          <a:xfrm>
            <a:off x="877252" y="5336666"/>
            <a:ext cx="10230043" cy="7082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566988">
              <a:lnSpc>
                <a:spcPct val="100000"/>
              </a:lnSpc>
            </a:pPr>
            <a:r>
              <a:rPr sz="1389" i="1" spc="10" dirty="0">
                <a:solidFill>
                  <a:srgbClr val="BFBFBF"/>
                </a:solidFill>
                <a:latin typeface="Arial"/>
                <a:cs typeface="Arial"/>
              </a:rPr>
              <a:t>? 13. Kāds bija galvenais iemesls, kāpēc neveicāt pārbaudi pie medicīnas speciālista (izņemot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59" i="1" spc="10" dirty="0">
                <a:solidFill>
                  <a:srgbClr val="BFBFBF"/>
                </a:solidFill>
                <a:latin typeface="Arial"/>
                <a:cs typeface="Arial"/>
              </a:rPr>
              <a:t>zobārstu) vai ārstēšanos? un EU-SILC apsekojums 2018 (CSB): Galvenais iemesls, kāpēc neSka veikta pārbaude pie medicīnas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79" i="1" spc="10" dirty="0">
                <a:solidFill>
                  <a:srgbClr val="BFBFBF"/>
                </a:solidFill>
                <a:latin typeface="Arial"/>
                <a:cs typeface="Arial"/>
              </a:rPr>
              <a:t>speciālista (izņemot zobārstu) vai ārstēšanās pēdējo 12 mēnešu laikā, lai gan ir bijusi šāda nepieciešamība, 2018. gadā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54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57" y="1816100"/>
            <a:ext cx="7085843" cy="177800"/>
          </a:xfrm>
          <a:prstGeom prst="rect">
            <a:avLst/>
          </a:prstGeom>
        </p:spPr>
      </p:pic>
      <p:pic>
        <p:nvPicPr>
          <p:cNvPr id="855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57" y="1638300"/>
            <a:ext cx="5447543" cy="177800"/>
          </a:xfrm>
          <a:prstGeom prst="rect">
            <a:avLst/>
          </a:prstGeom>
        </p:spPr>
      </p:pic>
      <p:pic>
        <p:nvPicPr>
          <p:cNvPr id="856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08" y="1463292"/>
            <a:ext cx="12701" cy="705686"/>
          </a:xfrm>
          <a:prstGeom prst="rect">
            <a:avLst/>
          </a:prstGeom>
        </p:spPr>
      </p:pic>
      <p:sp>
        <p:nvSpPr>
          <p:cNvPr id="24" name="text 1"/>
          <p:cNvSpPr txBox="1"/>
          <p:nvPr/>
        </p:nvSpPr>
        <p:spPr>
          <a:xfrm>
            <a:off x="10503315" y="1823623"/>
            <a:ext cx="5515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88.9%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863937" y="1643791"/>
            <a:ext cx="55156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68.3%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920750" y="1716943"/>
            <a:ext cx="22335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Nē, tāds gadījums nav bijis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5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5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86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86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86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86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8388172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Pakalpojumu pieejamība: medicīniskie pakalpojumi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69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6453" y="5649038"/>
            <a:ext cx="4644946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i="1" spc="10" dirty="0">
                <a:solidFill>
                  <a:srgbClr val="BFBFBF"/>
                </a:solidFill>
                <a:latin typeface="Arial"/>
                <a:cs typeface="Arial"/>
              </a:rPr>
              <a:t>27. Vai Jums ir pieeja sekojošiem pakalpojumiem?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6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60" y="3149600"/>
            <a:ext cx="1400939" cy="2159000"/>
          </a:xfrm>
          <a:prstGeom prst="rect">
            <a:avLst/>
          </a:prstGeom>
        </p:spPr>
      </p:pic>
      <p:pic>
        <p:nvPicPr>
          <p:cNvPr id="86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60" y="2514600"/>
            <a:ext cx="3979039" cy="2794000"/>
          </a:xfrm>
          <a:prstGeom prst="rect">
            <a:avLst/>
          </a:prstGeom>
        </p:spPr>
      </p:pic>
      <p:pic>
        <p:nvPicPr>
          <p:cNvPr id="86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2514600"/>
            <a:ext cx="5499100" cy="2794000"/>
          </a:xfrm>
          <a:prstGeom prst="rect">
            <a:avLst/>
          </a:prstGeom>
        </p:spPr>
      </p:pic>
      <p:pic>
        <p:nvPicPr>
          <p:cNvPr id="86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514600"/>
            <a:ext cx="5372100" cy="2794000"/>
          </a:xfrm>
          <a:prstGeom prst="rect">
            <a:avLst/>
          </a:prstGeom>
        </p:spPr>
      </p:pic>
      <p:pic>
        <p:nvPicPr>
          <p:cNvPr id="868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2514600"/>
            <a:ext cx="5257800" cy="2794000"/>
          </a:xfrm>
          <a:prstGeom prst="rect">
            <a:avLst/>
          </a:prstGeom>
        </p:spPr>
      </p:pic>
      <p:pic>
        <p:nvPicPr>
          <p:cNvPr id="869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2514600"/>
            <a:ext cx="241300" cy="2794000"/>
          </a:xfrm>
          <a:prstGeom prst="rect">
            <a:avLst/>
          </a:prstGeom>
        </p:spPr>
      </p:pic>
      <p:pic>
        <p:nvPicPr>
          <p:cNvPr id="870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12" y="2313425"/>
            <a:ext cx="12701" cy="3192024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4410924" y="319217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709984" y="3826158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826932" y="4463191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651558" y="510022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112216" y="255514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57%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936762" y="319217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878511" y="3826158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696304" y="4463191"/>
            <a:ext cx="58630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3%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5287320" y="5100223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384094" y="2555143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878606" y="3192175"/>
            <a:ext cx="39693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806404" y="3826158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404172" y="5088031"/>
            <a:ext cx="520132" cy="2350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0779398" y="2555143"/>
            <a:ext cx="58630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 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7981860" y="319217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7456022" y="3826158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6455847" y="4463191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0896250" y="2555143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0143636" y="3192175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9384094" y="3826158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8799830" y="446319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8273992" y="510022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1071530" y="319217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1071592" y="3826158"/>
            <a:ext cx="29398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11071530" y="4463191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1071530" y="5100223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32" name="text 1"/>
          <p:cNvSpPr txBox="1"/>
          <p:nvPr/>
        </p:nvSpPr>
        <p:spPr>
          <a:xfrm>
            <a:off x="1772288" y="2539902"/>
            <a:ext cx="239897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Medikamentu kompensācija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33" name="text 1"/>
          <p:cNvSpPr txBox="1"/>
          <p:nvPr/>
        </p:nvSpPr>
        <p:spPr>
          <a:xfrm>
            <a:off x="920750" y="3173887"/>
            <a:ext cx="325018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Rehabilitācijas pakalpojumi un terapija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34" name="text 1"/>
          <p:cNvSpPr txBox="1"/>
          <p:nvPr/>
        </p:nvSpPr>
        <p:spPr>
          <a:xfrm>
            <a:off x="2472505" y="3810919"/>
            <a:ext cx="169529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Medicīniskās ierīces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35" name="text 1"/>
          <p:cNvSpPr txBox="1"/>
          <p:nvPr/>
        </p:nvSpPr>
        <p:spPr>
          <a:xfrm>
            <a:off x="1413386" y="4447951"/>
            <a:ext cx="274909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Aprūpe mājās (medmāsa, u.tml.)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36" name="text 1"/>
          <p:cNvSpPr txBox="1"/>
          <p:nvPr/>
        </p:nvSpPr>
        <p:spPr>
          <a:xfrm>
            <a:off x="2780797" y="5081935"/>
            <a:ext cx="137200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Paliatīvā ap rū pe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71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9" y="1660800"/>
            <a:ext cx="111586" cy="111586"/>
          </a:xfrm>
          <a:prstGeom prst="rect">
            <a:avLst/>
          </a:prstGeom>
        </p:spPr>
      </p:pic>
      <p:sp>
        <p:nvSpPr>
          <p:cNvPr id="837" name="text 1"/>
          <p:cNvSpPr txBox="1"/>
          <p:nvPr/>
        </p:nvSpPr>
        <p:spPr>
          <a:xfrm>
            <a:off x="1816895" y="1619407"/>
            <a:ext cx="24113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Jā, bet man tas nav vajadzīgs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72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78" y="1660800"/>
            <a:ext cx="111586" cy="111586"/>
          </a:xfrm>
          <a:prstGeom prst="rect">
            <a:avLst/>
          </a:prstGeom>
        </p:spPr>
      </p:pic>
      <p:sp>
        <p:nvSpPr>
          <p:cNvPr id="838" name="text 1"/>
          <p:cNvSpPr txBox="1"/>
          <p:nvPr/>
        </p:nvSpPr>
        <p:spPr>
          <a:xfrm>
            <a:off x="4854395" y="1619407"/>
            <a:ext cx="236575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Jā, tas ir pietiekamā apmērā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73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79" y="1660800"/>
            <a:ext cx="111586" cy="111586"/>
          </a:xfrm>
          <a:prstGeom prst="rect">
            <a:avLst/>
          </a:prstGeom>
        </p:spPr>
      </p:pic>
      <p:sp>
        <p:nvSpPr>
          <p:cNvPr id="839" name="text 1"/>
          <p:cNvSpPr txBox="1"/>
          <p:nvPr/>
        </p:nvSpPr>
        <p:spPr>
          <a:xfrm>
            <a:off x="7891894" y="1619407"/>
            <a:ext cx="286105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Jā, bet tas nav pietiekamā apmērā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74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9" y="1982488"/>
            <a:ext cx="111586" cy="111585"/>
          </a:xfrm>
          <a:prstGeom prst="rect">
            <a:avLst/>
          </a:prstGeom>
        </p:spPr>
      </p:pic>
      <p:sp>
        <p:nvSpPr>
          <p:cNvPr id="840" name="text 1"/>
          <p:cNvSpPr txBox="1"/>
          <p:nvPr/>
        </p:nvSpPr>
        <p:spPr>
          <a:xfrm>
            <a:off x="1816895" y="1939446"/>
            <a:ext cx="23478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Nē, bet tas man IR vajadzīgs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75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78" y="1982488"/>
            <a:ext cx="111586" cy="111585"/>
          </a:xfrm>
          <a:prstGeom prst="rect">
            <a:avLst/>
          </a:prstGeom>
        </p:spPr>
      </p:pic>
      <p:sp>
        <p:nvSpPr>
          <p:cNvPr id="841" name="text 1"/>
          <p:cNvSpPr txBox="1"/>
          <p:nvPr/>
        </p:nvSpPr>
        <p:spPr>
          <a:xfrm>
            <a:off x="4854395" y="1939446"/>
            <a:ext cx="22335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Nē, tas man NAV vajadzīgs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76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79" y="1982488"/>
            <a:ext cx="111586" cy="111585"/>
          </a:xfrm>
          <a:prstGeom prst="rect">
            <a:avLst/>
          </a:prstGeom>
        </p:spPr>
      </p:pic>
      <p:sp>
        <p:nvSpPr>
          <p:cNvPr id="842" name="text 1"/>
          <p:cNvSpPr txBox="1"/>
          <p:nvPr/>
        </p:nvSpPr>
        <p:spPr>
          <a:xfrm>
            <a:off x="7891894" y="1939446"/>
            <a:ext cx="28204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6639354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Pētījuma laika skala (nodevumu termiņi)</a:t>
            </a:r>
            <a:endParaRPr sz="3100">
              <a:latin typeface="Calibri Light"/>
              <a:cs typeface="Calibri Light"/>
            </a:endParaRPr>
          </a:p>
        </p:txBody>
      </p:sp>
      <p:pic>
        <p:nvPicPr>
          <p:cNvPr id="5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7" y="1082675"/>
            <a:ext cx="9428163" cy="3416300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905827" y="1144850"/>
            <a:ext cx="450067" cy="6162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b="1" spc="10" dirty="0">
                <a:solidFill>
                  <a:srgbClr val="FFFFFF"/>
                </a:solidFill>
                <a:latin typeface="Arial"/>
                <a:cs typeface="Arial"/>
              </a:rPr>
              <a:t>NPK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715711" y="1144850"/>
            <a:ext cx="4036985" cy="8646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Apraksts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740" spc="10" dirty="0">
                <a:latin typeface="Calibri"/>
                <a:cs typeface="Calibri"/>
              </a:rPr>
              <a:t>Pētījuma koncepcija un zinātniskais ietvars,</a:t>
            </a:r>
            <a:endParaRPr sz="1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aptaujas anketa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182677" y="1144850"/>
            <a:ext cx="1702292" cy="6162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b="1" spc="10" dirty="0">
                <a:solidFill>
                  <a:srgbClr val="FFFFFF"/>
                </a:solidFill>
                <a:latin typeface="Arial"/>
                <a:cs typeface="Arial"/>
              </a:rPr>
              <a:t>Plānotais termiņš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līdz 07.06.2019.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363902" y="1144850"/>
            <a:ext cx="1519824" cy="6227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Datums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līdz 07.06.2019.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05827" y="2195213"/>
            <a:ext cx="225102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715711" y="2195213"/>
            <a:ext cx="1867296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Laukdarba veikšana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182677" y="2195213"/>
            <a:ext cx="1519823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līdz 30.07.2019.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363902" y="2195213"/>
            <a:ext cx="1518970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līdz 11.09.2019.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05827" y="2564020"/>
            <a:ext cx="225102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715711" y="2564020"/>
            <a:ext cx="3068726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Datu kodēšana, ievade, apstrāde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182677" y="2564020"/>
            <a:ext cx="1519823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līdz 15.08.2019.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363902" y="2564020"/>
            <a:ext cx="1519824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līdz 18.09.2019.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05827" y="2935877"/>
            <a:ext cx="225102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715711" y="2935877"/>
            <a:ext cx="3929155" cy="4952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latin typeface="Calibri"/>
                <a:cs typeface="Calibri"/>
              </a:rPr>
              <a:t>Pētījuma rezultātu apkopojums, tā analīze</a:t>
            </a:r>
            <a:endParaRPr sz="17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(viens datu fails)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182677" y="2935877"/>
            <a:ext cx="1519823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līdz 30.08.2019.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363902" y="2935877"/>
            <a:ext cx="1519824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līdz 25.09.2019.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905827" y="3575957"/>
            <a:ext cx="225102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5.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715711" y="3575957"/>
            <a:ext cx="2146051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Pētījuma kopsavilkums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6182677" y="3575957"/>
            <a:ext cx="1519823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līdz 15.09.2019.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363902" y="3575957"/>
            <a:ext cx="1519824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līdz 27.09.2019.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905827" y="3947812"/>
            <a:ext cx="225102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6.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715711" y="3947812"/>
            <a:ext cx="3460271" cy="492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Diskusijas ietvaros novadīts pētījuma</a:t>
            </a:r>
            <a:endParaRPr sz="1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rezultātu apkopojums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6182677" y="3947812"/>
            <a:ext cx="1519823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līdz 30.09.2019.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8363902" y="3947812"/>
            <a:ext cx="1150498" cy="25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27.09.2019.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1282259" y="6518075"/>
            <a:ext cx="11170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7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7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88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88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88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88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7576918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Pakalpojumu pieejamība: sociālie pakalpojumi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6453" y="5649038"/>
            <a:ext cx="4647689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i="1" spc="10" dirty="0">
                <a:solidFill>
                  <a:srgbClr val="BFBFBF"/>
                </a:solidFill>
                <a:latin typeface="Arial"/>
                <a:cs typeface="Arial"/>
              </a:rPr>
              <a:t>27. Vai Jums ir pieeja sekojošiem pakalpojumiem?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8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24" y="2438400"/>
            <a:ext cx="1030475" cy="2946400"/>
          </a:xfrm>
          <a:prstGeom prst="rect">
            <a:avLst/>
          </a:prstGeom>
        </p:spPr>
      </p:pic>
      <p:pic>
        <p:nvPicPr>
          <p:cNvPr id="88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2438400"/>
            <a:ext cx="1397000" cy="2946400"/>
          </a:xfrm>
          <a:prstGeom prst="rect">
            <a:avLst/>
          </a:prstGeom>
        </p:spPr>
      </p:pic>
      <p:pic>
        <p:nvPicPr>
          <p:cNvPr id="88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2438400"/>
            <a:ext cx="2616200" cy="2946400"/>
          </a:xfrm>
          <a:prstGeom prst="rect">
            <a:avLst/>
          </a:prstGeom>
        </p:spPr>
      </p:pic>
      <p:pic>
        <p:nvPicPr>
          <p:cNvPr id="88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438400"/>
            <a:ext cx="3175000" cy="2946400"/>
          </a:xfrm>
          <a:prstGeom prst="rect">
            <a:avLst/>
          </a:prstGeom>
        </p:spPr>
      </p:pic>
      <p:pic>
        <p:nvPicPr>
          <p:cNvPr id="888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2438400"/>
            <a:ext cx="3835400" cy="2946400"/>
          </a:xfrm>
          <a:prstGeom prst="rect">
            <a:avLst/>
          </a:prstGeom>
        </p:spPr>
      </p:pic>
      <p:pic>
        <p:nvPicPr>
          <p:cNvPr id="889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300" y="2438400"/>
            <a:ext cx="279400" cy="2946400"/>
          </a:xfrm>
          <a:prstGeom prst="rect">
            <a:avLst/>
          </a:prstGeom>
        </p:spPr>
      </p:pic>
      <p:pic>
        <p:nvPicPr>
          <p:cNvPr id="890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75" y="2313425"/>
            <a:ext cx="12701" cy="3192024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716683" y="2436271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899018" y="283251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945784" y="323179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992551" y="3628038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945784" y="4027326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945784" y="442356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6039317" y="4819807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899113" y="5219095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319917" y="243627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740818" y="283251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652016" y="3231798"/>
            <a:ext cx="66830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8% 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745550" y="3628038"/>
            <a:ext cx="104243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8% 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  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6464950" y="4027326"/>
            <a:ext cx="6730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2%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6464950" y="442356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6698782" y="4819807"/>
            <a:ext cx="85537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3%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 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6418246" y="5219095"/>
            <a:ext cx="90195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3%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  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7956751" y="243627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7493815" y="2832510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6652016" y="4423567"/>
            <a:ext cx="7665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  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9500051" y="2436271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8097050" y="283251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7535851" y="3231798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7259983" y="4027326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0482151" y="2436271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9780651" y="2832510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9453284" y="323179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97" name="text 1"/>
          <p:cNvSpPr txBox="1"/>
          <p:nvPr/>
        </p:nvSpPr>
        <p:spPr>
          <a:xfrm>
            <a:off x="9312983" y="3628038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98" name="text 1"/>
          <p:cNvSpPr txBox="1"/>
          <p:nvPr/>
        </p:nvSpPr>
        <p:spPr>
          <a:xfrm>
            <a:off x="9125917" y="4027326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99" name="text 1"/>
          <p:cNvSpPr txBox="1"/>
          <p:nvPr/>
        </p:nvSpPr>
        <p:spPr>
          <a:xfrm>
            <a:off x="9079151" y="442356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0" name="text 1"/>
          <p:cNvSpPr txBox="1"/>
          <p:nvPr/>
        </p:nvSpPr>
        <p:spPr>
          <a:xfrm>
            <a:off x="9125917" y="4819807"/>
            <a:ext cx="39717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1" name="text 1"/>
          <p:cNvSpPr txBox="1"/>
          <p:nvPr/>
        </p:nvSpPr>
        <p:spPr>
          <a:xfrm>
            <a:off x="9126013" y="5219095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2" name="text 1"/>
          <p:cNvSpPr txBox="1"/>
          <p:nvPr/>
        </p:nvSpPr>
        <p:spPr>
          <a:xfrm>
            <a:off x="11141616" y="2436271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3" name="text 1"/>
          <p:cNvSpPr txBox="1"/>
          <p:nvPr/>
        </p:nvSpPr>
        <p:spPr>
          <a:xfrm>
            <a:off x="11141616" y="2832510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4" name="text 1"/>
          <p:cNvSpPr txBox="1"/>
          <p:nvPr/>
        </p:nvSpPr>
        <p:spPr>
          <a:xfrm>
            <a:off x="11094848" y="3231798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5" name="text 1"/>
          <p:cNvSpPr txBox="1"/>
          <p:nvPr/>
        </p:nvSpPr>
        <p:spPr>
          <a:xfrm>
            <a:off x="11094848" y="3628038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6" name="text 1"/>
          <p:cNvSpPr txBox="1"/>
          <p:nvPr/>
        </p:nvSpPr>
        <p:spPr>
          <a:xfrm>
            <a:off x="11048083" y="4027326"/>
            <a:ext cx="29417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7" name="text 1"/>
          <p:cNvSpPr txBox="1"/>
          <p:nvPr/>
        </p:nvSpPr>
        <p:spPr>
          <a:xfrm>
            <a:off x="11048081" y="442356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8" name="text 1"/>
          <p:cNvSpPr txBox="1"/>
          <p:nvPr/>
        </p:nvSpPr>
        <p:spPr>
          <a:xfrm>
            <a:off x="11094848" y="4819807"/>
            <a:ext cx="29417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9" name="text 1"/>
          <p:cNvSpPr txBox="1"/>
          <p:nvPr/>
        </p:nvSpPr>
        <p:spPr>
          <a:xfrm>
            <a:off x="11141678" y="5219095"/>
            <a:ext cx="29398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10" name="text 1"/>
          <p:cNvSpPr txBox="1"/>
          <p:nvPr/>
        </p:nvSpPr>
        <p:spPr>
          <a:xfrm>
            <a:off x="3776609" y="2421031"/>
            <a:ext cx="177515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Invaliditātes pabalsts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11" name="text 1"/>
          <p:cNvSpPr txBox="1"/>
          <p:nvPr/>
        </p:nvSpPr>
        <p:spPr>
          <a:xfrm>
            <a:off x="920750" y="2817271"/>
            <a:ext cx="463428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At bals ts ikdienas mājas darb os vai p ien āk umu veikšanai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2" name="text 1"/>
          <p:cNvSpPr txBox="1"/>
          <p:nvPr/>
        </p:nvSpPr>
        <p:spPr>
          <a:xfrm>
            <a:off x="3330201" y="3216558"/>
            <a:ext cx="222585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So ciālā darb inieka atb alst 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3" name="text 1"/>
          <p:cNvSpPr txBox="1"/>
          <p:nvPr/>
        </p:nvSpPr>
        <p:spPr>
          <a:xfrm>
            <a:off x="1691516" y="3612798"/>
            <a:ext cx="386059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9" spc="10" dirty="0">
                <a:solidFill>
                  <a:srgbClr val="595959"/>
                </a:solidFill>
                <a:latin typeface="Calibri"/>
                <a:cs typeface="Calibri"/>
              </a:rPr>
              <a:t>At bals ts mājokļa pielāgošanai J ūsu  vajadzībām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4" name="text 1"/>
          <p:cNvSpPr txBox="1"/>
          <p:nvPr/>
        </p:nvSpPr>
        <p:spPr>
          <a:xfrm>
            <a:off x="2838014" y="4009038"/>
            <a:ext cx="271434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Perso nīgais  asist en ts  p ašap rū pei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5" name="text 1"/>
          <p:cNvSpPr txBox="1"/>
          <p:nvPr/>
        </p:nvSpPr>
        <p:spPr>
          <a:xfrm>
            <a:off x="3864241" y="4408327"/>
            <a:ext cx="168026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Pielāgot s t rans po rts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6" name="text 1"/>
          <p:cNvSpPr txBox="1"/>
          <p:nvPr/>
        </p:nvSpPr>
        <p:spPr>
          <a:xfrm>
            <a:off x="4320297" y="4804567"/>
            <a:ext cx="124338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Dienas aprūpe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17" name="text 1"/>
          <p:cNvSpPr txBox="1"/>
          <p:nvPr/>
        </p:nvSpPr>
        <p:spPr>
          <a:xfrm>
            <a:off x="2874144" y="5200807"/>
            <a:ext cx="268609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Institucionāla ilgtermiņa aprūpe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91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9" y="1660800"/>
            <a:ext cx="111586" cy="111586"/>
          </a:xfrm>
          <a:prstGeom prst="rect">
            <a:avLst/>
          </a:prstGeom>
        </p:spPr>
      </p:pic>
      <p:sp>
        <p:nvSpPr>
          <p:cNvPr id="918" name="text 1"/>
          <p:cNvSpPr txBox="1"/>
          <p:nvPr/>
        </p:nvSpPr>
        <p:spPr>
          <a:xfrm>
            <a:off x="1816895" y="1619407"/>
            <a:ext cx="24113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Jā, bet man tas nav vajadzīgs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92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78" y="1660800"/>
            <a:ext cx="111586" cy="111586"/>
          </a:xfrm>
          <a:prstGeom prst="rect">
            <a:avLst/>
          </a:prstGeom>
        </p:spPr>
      </p:pic>
      <p:sp>
        <p:nvSpPr>
          <p:cNvPr id="919" name="text 1"/>
          <p:cNvSpPr txBox="1"/>
          <p:nvPr/>
        </p:nvSpPr>
        <p:spPr>
          <a:xfrm>
            <a:off x="4854395" y="1619407"/>
            <a:ext cx="236575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Jā, tas ir pietiekamā apmērā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93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79" y="1660800"/>
            <a:ext cx="111586" cy="111586"/>
          </a:xfrm>
          <a:prstGeom prst="rect">
            <a:avLst/>
          </a:prstGeom>
        </p:spPr>
      </p:pic>
      <p:sp>
        <p:nvSpPr>
          <p:cNvPr id="920" name="text 1"/>
          <p:cNvSpPr txBox="1"/>
          <p:nvPr/>
        </p:nvSpPr>
        <p:spPr>
          <a:xfrm>
            <a:off x="7891894" y="1619407"/>
            <a:ext cx="286105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Jā, bet tas nav pietiekamā apmērā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94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9" y="1982488"/>
            <a:ext cx="111586" cy="111585"/>
          </a:xfrm>
          <a:prstGeom prst="rect">
            <a:avLst/>
          </a:prstGeom>
        </p:spPr>
      </p:pic>
      <p:sp>
        <p:nvSpPr>
          <p:cNvPr id="921" name="text 1"/>
          <p:cNvSpPr txBox="1"/>
          <p:nvPr/>
        </p:nvSpPr>
        <p:spPr>
          <a:xfrm>
            <a:off x="1816895" y="1939446"/>
            <a:ext cx="23478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Nē, bet tas man IR vajadzīgs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95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78" y="1982488"/>
            <a:ext cx="111586" cy="111585"/>
          </a:xfrm>
          <a:prstGeom prst="rect">
            <a:avLst/>
          </a:prstGeom>
        </p:spPr>
      </p:pic>
      <p:sp>
        <p:nvSpPr>
          <p:cNvPr id="922" name="text 1"/>
          <p:cNvSpPr txBox="1"/>
          <p:nvPr/>
        </p:nvSpPr>
        <p:spPr>
          <a:xfrm>
            <a:off x="4854395" y="1939446"/>
            <a:ext cx="22335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Nē, tas man NAV vajadzīgs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96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79" y="1982488"/>
            <a:ext cx="111586" cy="111585"/>
          </a:xfrm>
          <a:prstGeom prst="rect">
            <a:avLst/>
          </a:prstGeom>
        </p:spPr>
      </p:pic>
      <p:sp>
        <p:nvSpPr>
          <p:cNvPr id="923" name="text 1"/>
          <p:cNvSpPr txBox="1"/>
          <p:nvPr/>
        </p:nvSpPr>
        <p:spPr>
          <a:xfrm>
            <a:off x="7891894" y="1939446"/>
            <a:ext cx="28204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9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9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90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90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90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90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7174257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Pakalpojumu pieejamība: cita veida atbalsts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aspek4: pē7juma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71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6453" y="5649038"/>
            <a:ext cx="4644946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i="1" spc="10" dirty="0">
                <a:solidFill>
                  <a:srgbClr val="BFBFBF"/>
                </a:solidFill>
                <a:latin typeface="Arial"/>
                <a:cs typeface="Arial"/>
              </a:rPr>
              <a:t>27. Vai Jums ir pieeja sekojošiem pakalpojumiem?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0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23" y="2514600"/>
            <a:ext cx="1187577" cy="2794000"/>
          </a:xfrm>
          <a:prstGeom prst="rect">
            <a:avLst/>
          </a:prstGeom>
        </p:spPr>
      </p:pic>
      <p:pic>
        <p:nvPicPr>
          <p:cNvPr id="90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514600"/>
            <a:ext cx="1181100" cy="2794000"/>
          </a:xfrm>
          <a:prstGeom prst="rect">
            <a:avLst/>
          </a:prstGeom>
        </p:spPr>
      </p:pic>
      <p:pic>
        <p:nvPicPr>
          <p:cNvPr id="90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2514600"/>
            <a:ext cx="2451100" cy="2159000"/>
          </a:xfrm>
          <a:prstGeom prst="rect">
            <a:avLst/>
          </a:prstGeom>
        </p:spPr>
      </p:pic>
      <p:pic>
        <p:nvPicPr>
          <p:cNvPr id="90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514600"/>
            <a:ext cx="3009900" cy="2159000"/>
          </a:xfrm>
          <a:prstGeom prst="rect">
            <a:avLst/>
          </a:prstGeom>
        </p:spPr>
      </p:pic>
      <p:pic>
        <p:nvPicPr>
          <p:cNvPr id="908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514600"/>
            <a:ext cx="4102100" cy="2794000"/>
          </a:xfrm>
          <a:prstGeom prst="rect">
            <a:avLst/>
          </a:prstGeom>
        </p:spPr>
      </p:pic>
      <p:pic>
        <p:nvPicPr>
          <p:cNvPr id="909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514600"/>
            <a:ext cx="190500" cy="2794000"/>
          </a:xfrm>
          <a:prstGeom prst="rect">
            <a:avLst/>
          </a:prstGeom>
        </p:spPr>
      </p:pic>
      <p:pic>
        <p:nvPicPr>
          <p:cNvPr id="910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74" y="2313425"/>
            <a:ext cx="12701" cy="3192024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906225" y="2555143"/>
            <a:ext cx="65834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7%  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906225" y="319217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219013" y="3826158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082404" y="4463191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264549" y="5100223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492228" y="3192175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044620" y="3826158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680335" y="4463191"/>
            <a:ext cx="567267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5%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953548" y="5100223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765442" y="2555143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7903838" y="319217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7539552" y="3826158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586877" y="2555143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9269914" y="319217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450269" y="3826158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7402946" y="4463191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0499382" y="2555143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0317238" y="3192175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0044023" y="3826158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9361081" y="4463191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8951164" y="5100223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1097311" y="2555143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1097311" y="3192175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1142845" y="3826158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11097311" y="4463191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1097311" y="5100223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96" name="text 1"/>
          <p:cNvSpPr txBox="1"/>
          <p:nvPr/>
        </p:nvSpPr>
        <p:spPr>
          <a:xfrm>
            <a:off x="920750" y="2414935"/>
            <a:ext cx="4775607" cy="4507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spc="10" dirty="0">
                <a:solidFill>
                  <a:srgbClr val="595959"/>
                </a:solidFill>
                <a:latin typeface="Calibri"/>
                <a:cs typeface="Calibri"/>
              </a:rPr>
              <a:t>Piemēro tas brīvd ien as v ai terap eit isk ā atpū ta (p iemēram,</a:t>
            </a:r>
            <a:endParaRPr sz="800">
              <a:latin typeface="Calibri"/>
              <a:cs typeface="Calibri"/>
            </a:endParaRPr>
          </a:p>
          <a:p>
            <a:pPr marL="1928881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sanatorija)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17" name="text 1"/>
          <p:cNvSpPr txBox="1"/>
          <p:nvPr/>
        </p:nvSpPr>
        <p:spPr>
          <a:xfrm>
            <a:off x="3897194" y="3173887"/>
            <a:ext cx="179872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No do kļu at vieglojumi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8" name="text 1"/>
          <p:cNvSpPr txBox="1"/>
          <p:nvPr/>
        </p:nvSpPr>
        <p:spPr>
          <a:xfrm>
            <a:off x="3978220" y="3810919"/>
            <a:ext cx="171846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Ps ih oloģis ks at balsts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9" name="text 1"/>
          <p:cNvSpPr txBox="1"/>
          <p:nvPr/>
        </p:nvSpPr>
        <p:spPr>
          <a:xfrm>
            <a:off x="2118678" y="4447951"/>
            <a:ext cx="358160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At bals ta u n kon sult āciju  t ālrun is (help-line)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20" name="text 1"/>
          <p:cNvSpPr txBox="1"/>
          <p:nvPr/>
        </p:nvSpPr>
        <p:spPr>
          <a:xfrm>
            <a:off x="4425959" y="5081935"/>
            <a:ext cx="126634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Pielāgot a sko la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11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9" y="1660800"/>
            <a:ext cx="111586" cy="111586"/>
          </a:xfrm>
          <a:prstGeom prst="rect">
            <a:avLst/>
          </a:prstGeom>
        </p:spPr>
      </p:pic>
      <p:sp>
        <p:nvSpPr>
          <p:cNvPr id="921" name="text 1"/>
          <p:cNvSpPr txBox="1"/>
          <p:nvPr/>
        </p:nvSpPr>
        <p:spPr>
          <a:xfrm>
            <a:off x="1816895" y="1619407"/>
            <a:ext cx="24113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Jā, bet man tas nav vajadzīgs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12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78" y="1660800"/>
            <a:ext cx="111586" cy="111586"/>
          </a:xfrm>
          <a:prstGeom prst="rect">
            <a:avLst/>
          </a:prstGeom>
        </p:spPr>
      </p:pic>
      <p:sp>
        <p:nvSpPr>
          <p:cNvPr id="922" name="text 1"/>
          <p:cNvSpPr txBox="1"/>
          <p:nvPr/>
        </p:nvSpPr>
        <p:spPr>
          <a:xfrm>
            <a:off x="4854395" y="1619407"/>
            <a:ext cx="236575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Jā, tas ir pietiekamā apmērā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13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79" y="1660800"/>
            <a:ext cx="111586" cy="111586"/>
          </a:xfrm>
          <a:prstGeom prst="rect">
            <a:avLst/>
          </a:prstGeom>
        </p:spPr>
      </p:pic>
      <p:sp>
        <p:nvSpPr>
          <p:cNvPr id="923" name="text 1"/>
          <p:cNvSpPr txBox="1"/>
          <p:nvPr/>
        </p:nvSpPr>
        <p:spPr>
          <a:xfrm>
            <a:off x="7891894" y="1619407"/>
            <a:ext cx="286105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Jā, bet tas nav pietiekamā apmērā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14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9" y="1982488"/>
            <a:ext cx="111586" cy="111585"/>
          </a:xfrm>
          <a:prstGeom prst="rect">
            <a:avLst/>
          </a:prstGeom>
        </p:spPr>
      </p:pic>
      <p:sp>
        <p:nvSpPr>
          <p:cNvPr id="924" name="text 1"/>
          <p:cNvSpPr txBox="1"/>
          <p:nvPr/>
        </p:nvSpPr>
        <p:spPr>
          <a:xfrm>
            <a:off x="1816895" y="1939446"/>
            <a:ext cx="23478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Nē, bet tas man IR vajadzīgs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15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78" y="1982488"/>
            <a:ext cx="111586" cy="111585"/>
          </a:xfrm>
          <a:prstGeom prst="rect">
            <a:avLst/>
          </a:prstGeom>
        </p:spPr>
      </p:pic>
      <p:sp>
        <p:nvSpPr>
          <p:cNvPr id="925" name="text 1"/>
          <p:cNvSpPr txBox="1"/>
          <p:nvPr/>
        </p:nvSpPr>
        <p:spPr>
          <a:xfrm>
            <a:off x="4854395" y="1939446"/>
            <a:ext cx="22335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Nē, tas man NAV vajadzīgs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16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79" y="1982488"/>
            <a:ext cx="111586" cy="111585"/>
          </a:xfrm>
          <a:prstGeom prst="rect">
            <a:avLst/>
          </a:prstGeom>
        </p:spPr>
      </p:pic>
      <p:sp>
        <p:nvSpPr>
          <p:cNvPr id="926" name="text 1"/>
          <p:cNvSpPr txBox="1"/>
          <p:nvPr/>
        </p:nvSpPr>
        <p:spPr>
          <a:xfrm>
            <a:off x="7891894" y="1939446"/>
            <a:ext cx="28204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91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1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92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92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92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92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808593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Pakalpojumu nepieejamība: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reto slimību pacientiem Eiropā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86735" y="5434202"/>
            <a:ext cx="11013638" cy="6934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89" i="1" spc="10" dirty="0">
                <a:solidFill>
                  <a:srgbClr val="BFBFBF"/>
                </a:solidFill>
                <a:latin typeface="Arial"/>
                <a:cs typeface="Arial"/>
              </a:rPr>
              <a:t>27. Vai Jums ir pieeja sekojošiem pakalpojumiem? (atbildes «Jā, bet tas nav pietiekamā apmērā» + «Nē, bet tas man IR vajadzīgs») un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49" i="1" spc="10" dirty="0">
                <a:solidFill>
                  <a:srgbClr val="BFBFBF"/>
                </a:solidFill>
                <a:latin typeface="Arial"/>
                <a:cs typeface="Arial"/>
              </a:rPr>
              <a:t>Juggling care and daily life: the balancing act of the rare disease community: A Rare Barometer survey - May 2017: Does your family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49" i="1" spc="10" dirty="0">
                <a:solidFill>
                  <a:srgbClr val="BFBFBF"/>
                </a:solidFill>
                <a:latin typeface="Arial"/>
                <a:cs typeface="Arial"/>
              </a:rPr>
              <a:t>benefit or have access to... (Subtotal uncovered needs: Yes but it is not enough to cover my needs + No but I would need) (n=3067)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2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06" y="2120900"/>
            <a:ext cx="1031094" cy="2882900"/>
          </a:xfrm>
          <a:prstGeom prst="rect">
            <a:avLst/>
          </a:prstGeom>
        </p:spPr>
      </p:pic>
      <p:pic>
        <p:nvPicPr>
          <p:cNvPr id="92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06" y="2298700"/>
            <a:ext cx="942194" cy="2197100"/>
          </a:xfrm>
          <a:prstGeom prst="rect">
            <a:avLst/>
          </a:prstGeom>
        </p:spPr>
      </p:pic>
      <p:pic>
        <p:nvPicPr>
          <p:cNvPr id="92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57" y="1952794"/>
            <a:ext cx="12700" cy="339208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2588114" y="2144195"/>
            <a:ext cx="29775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38%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754575" y="2820851"/>
            <a:ext cx="504401" cy="328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06641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48%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272442" y="3494459"/>
            <a:ext cx="29775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157609" y="4171115"/>
            <a:ext cx="343679" cy="328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  <a:p>
            <a:pPr marL="4592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014076" y="4847771"/>
            <a:ext cx="220538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875085" y="2320979"/>
            <a:ext cx="29775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55%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38206" y="2125907"/>
            <a:ext cx="895289" cy="3366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9" spc="10" dirty="0">
                <a:solidFill>
                  <a:srgbClr val="595959"/>
                </a:solidFill>
                <a:latin typeface="Calibri"/>
                <a:cs typeface="Calibri"/>
              </a:rPr>
              <a:t>Med ik am entu</a:t>
            </a:r>
            <a:endParaRPr sz="1000">
              <a:latin typeface="Calibri"/>
              <a:cs typeface="Calibri"/>
            </a:endParaRPr>
          </a:p>
          <a:p>
            <a:pPr marL="11652">
              <a:lnSpc>
                <a:spcPct val="100000"/>
              </a:lnSpc>
            </a:pPr>
            <a:r>
              <a:rPr sz="959" spc="10" dirty="0">
                <a:solidFill>
                  <a:srgbClr val="595959"/>
                </a:solidFill>
                <a:latin typeface="Calibri"/>
                <a:cs typeface="Calibri"/>
              </a:rPr>
              <a:t>ko mp ens āci j 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51716" y="2711123"/>
            <a:ext cx="983132" cy="506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702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Rehabilitācijas</a:t>
            </a:r>
            <a:endParaRPr sz="1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595959"/>
                </a:solidFill>
                <a:latin typeface="Calibri"/>
                <a:cs typeface="Calibri"/>
              </a:rPr>
              <a:t>pak alpo jumi un</a:t>
            </a:r>
            <a:endParaRPr sz="1100">
              <a:latin typeface="Calibri"/>
              <a:cs typeface="Calibri"/>
            </a:endParaRPr>
          </a:p>
          <a:p>
            <a:pPr marL="240571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terapija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79871" y="3570659"/>
            <a:ext cx="1255821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595959"/>
                </a:solidFill>
                <a:latin typeface="Calibri"/>
                <a:cs typeface="Calibri"/>
              </a:rPr>
              <a:t>Med icīniskās ierīces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75631" y="4155875"/>
            <a:ext cx="1172809" cy="3366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39541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Aprūpe mājās</a:t>
            </a:r>
            <a:endParaRPr sz="1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(med māsa, u.tml.)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711077" y="4923971"/>
            <a:ext cx="1032205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spc="10" dirty="0">
                <a:solidFill>
                  <a:srgbClr val="595959"/>
                </a:solidFill>
                <a:latin typeface="Calibri"/>
                <a:cs typeface="Calibri"/>
              </a:rPr>
              <a:t>Paliatīvā aprūp 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025717" y="1287441"/>
            <a:ext cx="1762815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Medicīnas pakalpojumi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2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5" y="1647430"/>
            <a:ext cx="83696" cy="83695"/>
          </a:xfrm>
          <a:prstGeom prst="rect">
            <a:avLst/>
          </a:prstGeom>
        </p:spPr>
      </p:pic>
      <p:sp>
        <p:nvSpPr>
          <p:cNvPr id="18" name="text 1"/>
          <p:cNvSpPr txBox="1"/>
          <p:nvPr/>
        </p:nvSpPr>
        <p:spPr>
          <a:xfrm>
            <a:off x="843766" y="1613843"/>
            <a:ext cx="289255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PAH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28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51" y="1647430"/>
            <a:ext cx="83695" cy="83695"/>
          </a:xfrm>
          <a:prstGeom prst="rect">
            <a:avLst/>
          </a:prstGeom>
        </p:spPr>
      </p:pic>
      <p:sp>
        <p:nvSpPr>
          <p:cNvPr id="19" name="text 1"/>
          <p:cNvSpPr txBox="1"/>
          <p:nvPr/>
        </p:nvSpPr>
        <p:spPr>
          <a:xfrm>
            <a:off x="1398733" y="1613843"/>
            <a:ext cx="172862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595959"/>
                </a:solidFill>
                <a:latin typeface="Calibri"/>
                <a:cs typeface="Calibri"/>
              </a:rPr>
              <a:t>reto  slimību pacienti Eir opā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29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83" y="2057400"/>
            <a:ext cx="1905917" cy="3073400"/>
          </a:xfrm>
          <a:prstGeom prst="rect">
            <a:avLst/>
          </a:prstGeom>
        </p:spPr>
      </p:pic>
      <p:pic>
        <p:nvPicPr>
          <p:cNvPr id="930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83" y="2171700"/>
            <a:ext cx="1728117" cy="3060700"/>
          </a:xfrm>
          <a:prstGeom prst="rect">
            <a:avLst/>
          </a:prstGeom>
        </p:spPr>
      </p:pic>
      <p:pic>
        <p:nvPicPr>
          <p:cNvPr id="931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34" y="1952793"/>
            <a:ext cx="12701" cy="3392090"/>
          </a:xfrm>
          <a:prstGeom prst="rect">
            <a:avLst/>
          </a:prstGeom>
        </p:spPr>
      </p:pic>
      <p:sp>
        <p:nvSpPr>
          <p:cNvPr id="20" name="text 1"/>
          <p:cNvSpPr txBox="1"/>
          <p:nvPr/>
        </p:nvSpPr>
        <p:spPr>
          <a:xfrm>
            <a:off x="7655987" y="2049707"/>
            <a:ext cx="29775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55%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6623931" y="2473379"/>
            <a:ext cx="2977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6508440" y="2894003"/>
            <a:ext cx="2977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6277522" y="3317675"/>
            <a:ext cx="297758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6392980" y="3741347"/>
            <a:ext cx="29775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6335250" y="4161971"/>
            <a:ext cx="29775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6162061" y="4585643"/>
            <a:ext cx="29775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6277522" y="5006267"/>
            <a:ext cx="297758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7547575" y="2162482"/>
            <a:ext cx="297758" cy="167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7201228" y="2583107"/>
            <a:ext cx="2977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6854819" y="3006779"/>
            <a:ext cx="2977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6854819" y="3427403"/>
            <a:ext cx="2977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6" name="text 1"/>
          <p:cNvSpPr txBox="1"/>
          <p:nvPr/>
        </p:nvSpPr>
        <p:spPr>
          <a:xfrm>
            <a:off x="6543078" y="3851075"/>
            <a:ext cx="297758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21%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7" name="text 1"/>
          <p:cNvSpPr txBox="1"/>
          <p:nvPr/>
        </p:nvSpPr>
        <p:spPr>
          <a:xfrm>
            <a:off x="6681630" y="4271699"/>
            <a:ext cx="297758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8" name="text 1"/>
          <p:cNvSpPr txBox="1"/>
          <p:nvPr/>
        </p:nvSpPr>
        <p:spPr>
          <a:xfrm>
            <a:off x="6577716" y="4695371"/>
            <a:ext cx="2977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9" name="text 1"/>
          <p:cNvSpPr txBox="1"/>
          <p:nvPr/>
        </p:nvSpPr>
        <p:spPr>
          <a:xfrm>
            <a:off x="6023480" y="5119043"/>
            <a:ext cx="22053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0" name="text 1"/>
          <p:cNvSpPr txBox="1"/>
          <p:nvPr/>
        </p:nvSpPr>
        <p:spPr>
          <a:xfrm>
            <a:off x="4296175" y="2092379"/>
            <a:ext cx="1338072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595959"/>
                </a:solidFill>
                <a:latin typeface="Calibri"/>
                <a:cs typeface="Calibri"/>
              </a:rPr>
              <a:t>Invaliditātes p ab alsts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01" name="text 1"/>
          <p:cNvSpPr txBox="1"/>
          <p:nvPr/>
        </p:nvSpPr>
        <p:spPr>
          <a:xfrm>
            <a:off x="3487624" y="2421563"/>
            <a:ext cx="2141296" cy="3366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9" spc="10" dirty="0">
                <a:solidFill>
                  <a:srgbClr val="595959"/>
                </a:solidFill>
                <a:latin typeface="Calibri"/>
                <a:cs typeface="Calibri"/>
              </a:rPr>
              <a:t>Atbalsts ikdienas mājas darbos vai</a:t>
            </a:r>
            <a:endParaRPr sz="900">
              <a:latin typeface="Calibri"/>
              <a:cs typeface="Calibri"/>
            </a:endParaRPr>
          </a:p>
          <a:p>
            <a:pPr marL="405608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pienāk umu  v eikš an ai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2" name="text 1"/>
          <p:cNvSpPr txBox="1"/>
          <p:nvPr/>
        </p:nvSpPr>
        <p:spPr>
          <a:xfrm>
            <a:off x="3961273" y="2939723"/>
            <a:ext cx="1681428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Sociālā darbinieka atbalsts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3" name="text 1"/>
          <p:cNvSpPr txBox="1"/>
          <p:nvPr/>
        </p:nvSpPr>
        <p:spPr>
          <a:xfrm>
            <a:off x="3468004" y="3268907"/>
            <a:ext cx="2161260" cy="3366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spc="10" dirty="0">
                <a:solidFill>
                  <a:srgbClr val="595959"/>
                </a:solidFill>
                <a:latin typeface="Calibri"/>
                <a:cs typeface="Calibri"/>
              </a:rPr>
              <a:t>Atbalsts mājokļa pielāgošanai Jūsu</a:t>
            </a:r>
            <a:endParaRPr sz="700">
              <a:latin typeface="Calibri"/>
              <a:cs typeface="Calibri"/>
            </a:endParaRPr>
          </a:p>
          <a:p>
            <a:pPr marL="714347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va ja dz ī bā 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4" name="text 1"/>
          <p:cNvSpPr txBox="1"/>
          <p:nvPr/>
        </p:nvSpPr>
        <p:spPr>
          <a:xfrm>
            <a:off x="3592146" y="3784019"/>
            <a:ext cx="2032558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595959"/>
                </a:solidFill>
                <a:latin typeface="Calibri"/>
                <a:cs typeface="Calibri"/>
              </a:rPr>
              <a:t>Person īgais asistents pašapr ūpei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05" name="text 1"/>
          <p:cNvSpPr txBox="1"/>
          <p:nvPr/>
        </p:nvSpPr>
        <p:spPr>
          <a:xfrm>
            <a:off x="4362026" y="4204643"/>
            <a:ext cx="126994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spc="10" dirty="0">
                <a:solidFill>
                  <a:srgbClr val="595959"/>
                </a:solidFill>
                <a:latin typeface="Calibri"/>
                <a:cs typeface="Calibri"/>
              </a:rPr>
              <a:t>Pielāgots transpor 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06" name="text 1"/>
          <p:cNvSpPr txBox="1"/>
          <p:nvPr/>
        </p:nvSpPr>
        <p:spPr>
          <a:xfrm>
            <a:off x="4704100" y="4628315"/>
            <a:ext cx="91366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spc="10" dirty="0">
                <a:solidFill>
                  <a:srgbClr val="595959"/>
                </a:solidFill>
                <a:latin typeface="Calibri"/>
                <a:cs typeface="Calibri"/>
              </a:rPr>
              <a:t>Di ena s  ap rūpe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07" name="text 1"/>
          <p:cNvSpPr txBox="1"/>
          <p:nvPr/>
        </p:nvSpPr>
        <p:spPr>
          <a:xfrm>
            <a:off x="3619134" y="5051987"/>
            <a:ext cx="2014575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595959"/>
                </a:solidFill>
                <a:latin typeface="Calibri"/>
                <a:cs typeface="Calibri"/>
              </a:rPr>
              <a:t>Institucion āla ilgtermiņ a aprū pe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08" name="text 1"/>
          <p:cNvSpPr txBox="1"/>
          <p:nvPr/>
        </p:nvSpPr>
        <p:spPr>
          <a:xfrm>
            <a:off x="4912723" y="1287441"/>
            <a:ext cx="1561172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Sociālie pakalpojumi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32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84" y="1647429"/>
            <a:ext cx="83695" cy="83695"/>
          </a:xfrm>
          <a:prstGeom prst="rect">
            <a:avLst/>
          </a:prstGeom>
        </p:spPr>
      </p:pic>
      <p:sp>
        <p:nvSpPr>
          <p:cNvPr id="909" name="text 1"/>
          <p:cNvSpPr txBox="1"/>
          <p:nvPr/>
        </p:nvSpPr>
        <p:spPr>
          <a:xfrm>
            <a:off x="4618265" y="1613843"/>
            <a:ext cx="289255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PAH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33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16" y="1647429"/>
            <a:ext cx="83695" cy="83695"/>
          </a:xfrm>
          <a:prstGeom prst="rect">
            <a:avLst/>
          </a:prstGeom>
        </p:spPr>
      </p:pic>
      <p:sp>
        <p:nvSpPr>
          <p:cNvPr id="910" name="text 1"/>
          <p:cNvSpPr txBox="1"/>
          <p:nvPr/>
        </p:nvSpPr>
        <p:spPr>
          <a:xfrm>
            <a:off x="5200698" y="1613843"/>
            <a:ext cx="172862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595959"/>
                </a:solidFill>
                <a:latin typeface="Calibri"/>
                <a:cs typeface="Calibri"/>
              </a:rPr>
              <a:t>reto  slimību pacienti Eir opā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34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41" y="2120900"/>
            <a:ext cx="1384859" cy="2209800"/>
          </a:xfrm>
          <a:prstGeom prst="rect">
            <a:avLst/>
          </a:prstGeom>
        </p:spPr>
      </p:pic>
      <p:pic>
        <p:nvPicPr>
          <p:cNvPr id="935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41" y="2298700"/>
            <a:ext cx="978459" cy="2882900"/>
          </a:xfrm>
          <a:prstGeom prst="rect">
            <a:avLst/>
          </a:prstGeom>
        </p:spPr>
      </p:pic>
      <p:pic>
        <p:nvPicPr>
          <p:cNvPr id="936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91" y="1952791"/>
            <a:ext cx="12701" cy="3392090"/>
          </a:xfrm>
          <a:prstGeom prst="rect">
            <a:avLst/>
          </a:prstGeom>
        </p:spPr>
      </p:pic>
      <p:sp>
        <p:nvSpPr>
          <p:cNvPr id="911" name="text 1"/>
          <p:cNvSpPr txBox="1"/>
          <p:nvPr/>
        </p:nvSpPr>
        <p:spPr>
          <a:xfrm>
            <a:off x="11254939" y="2144195"/>
            <a:ext cx="297758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67%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2" name="text 1"/>
          <p:cNvSpPr txBox="1"/>
          <p:nvPr/>
        </p:nvSpPr>
        <p:spPr>
          <a:xfrm>
            <a:off x="10803948" y="2820851"/>
            <a:ext cx="401826" cy="328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04068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45%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3" name="text 1"/>
          <p:cNvSpPr txBox="1"/>
          <p:nvPr/>
        </p:nvSpPr>
        <p:spPr>
          <a:xfrm>
            <a:off x="10561124" y="3494459"/>
            <a:ext cx="297758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33%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4" name="text 1"/>
          <p:cNvSpPr txBox="1"/>
          <p:nvPr/>
        </p:nvSpPr>
        <p:spPr>
          <a:xfrm>
            <a:off x="10248922" y="4171115"/>
            <a:ext cx="394919" cy="328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  <a:p>
            <a:pPr marL="9716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5" name="text 1"/>
          <p:cNvSpPr txBox="1"/>
          <p:nvPr/>
        </p:nvSpPr>
        <p:spPr>
          <a:xfrm>
            <a:off x="9867341" y="4847771"/>
            <a:ext cx="22053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6" name="text 1"/>
          <p:cNvSpPr txBox="1"/>
          <p:nvPr/>
        </p:nvSpPr>
        <p:spPr>
          <a:xfrm>
            <a:off x="10762321" y="2320979"/>
            <a:ext cx="297758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43%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39" name="text 1"/>
          <p:cNvSpPr txBox="1"/>
          <p:nvPr/>
        </p:nvSpPr>
        <p:spPr>
          <a:xfrm>
            <a:off x="10845575" y="3671243"/>
            <a:ext cx="297758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47%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40" name="text 1"/>
          <p:cNvSpPr txBox="1"/>
          <p:nvPr/>
        </p:nvSpPr>
        <p:spPr>
          <a:xfrm>
            <a:off x="10179544" y="5024555"/>
            <a:ext cx="297758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41" name="text 1"/>
          <p:cNvSpPr txBox="1"/>
          <p:nvPr/>
        </p:nvSpPr>
        <p:spPr>
          <a:xfrm>
            <a:off x="8058970" y="2034467"/>
            <a:ext cx="1626416" cy="5062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29" spc="10" dirty="0">
                <a:solidFill>
                  <a:srgbClr val="595959"/>
                </a:solidFill>
                <a:latin typeface="Calibri"/>
                <a:cs typeface="Calibri"/>
              </a:rPr>
              <a:t>Piemēr otas br īv dienas v ai</a:t>
            </a:r>
            <a:endParaRPr sz="900">
              <a:latin typeface="Calibri"/>
              <a:cs typeface="Calibri"/>
            </a:endParaRPr>
          </a:p>
          <a:p>
            <a:pPr marL="208060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terapeitiskā atpū ta</a:t>
            </a:r>
            <a:endParaRPr sz="1200">
              <a:latin typeface="Calibri"/>
              <a:cs typeface="Calibri"/>
            </a:endParaRPr>
          </a:p>
          <a:p>
            <a:pPr marL="87345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(piemēram, sanatorija)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42" name="text 1"/>
          <p:cNvSpPr txBox="1"/>
          <p:nvPr/>
        </p:nvSpPr>
        <p:spPr>
          <a:xfrm>
            <a:off x="8327641" y="2897051"/>
            <a:ext cx="1358141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Nodokļu atvieglojumi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43" name="text 1"/>
          <p:cNvSpPr txBox="1"/>
          <p:nvPr/>
        </p:nvSpPr>
        <p:spPr>
          <a:xfrm>
            <a:off x="8388346" y="3570659"/>
            <a:ext cx="129539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595959"/>
                </a:solidFill>
                <a:latin typeface="Calibri"/>
                <a:cs typeface="Calibri"/>
              </a:rPr>
              <a:t>Psiholoģisk s atbalsts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44" name="text 1"/>
          <p:cNvSpPr txBox="1"/>
          <p:nvPr/>
        </p:nvSpPr>
        <p:spPr>
          <a:xfrm>
            <a:off x="8165141" y="4155875"/>
            <a:ext cx="1525905" cy="3366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9" spc="10" dirty="0">
                <a:solidFill>
                  <a:srgbClr val="595959"/>
                </a:solidFill>
                <a:latin typeface="Calibri"/>
                <a:cs typeface="Calibri"/>
              </a:rPr>
              <a:t>Atbalsta un konsultāciju</a:t>
            </a:r>
            <a:endParaRPr sz="1000">
              <a:latin typeface="Calibri"/>
              <a:cs typeface="Calibri"/>
            </a:endParaRPr>
          </a:p>
          <a:p>
            <a:pPr marL="173610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tālrunis (help-line)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45" name="text 1"/>
          <p:cNvSpPr txBox="1"/>
          <p:nvPr/>
        </p:nvSpPr>
        <p:spPr>
          <a:xfrm>
            <a:off x="8724202" y="4923971"/>
            <a:ext cx="953262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Pielāgota skola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46" name="text 1"/>
          <p:cNvSpPr txBox="1"/>
          <p:nvPr/>
        </p:nvSpPr>
        <p:spPr>
          <a:xfrm>
            <a:off x="9115420" y="1287441"/>
            <a:ext cx="1384882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Cita veida atbalsts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37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200" y="1647427"/>
            <a:ext cx="83696" cy="83695"/>
          </a:xfrm>
          <a:prstGeom prst="rect">
            <a:avLst/>
          </a:prstGeom>
        </p:spPr>
      </p:pic>
      <p:sp>
        <p:nvSpPr>
          <p:cNvPr id="947" name="text 1"/>
          <p:cNvSpPr txBox="1"/>
          <p:nvPr/>
        </p:nvSpPr>
        <p:spPr>
          <a:xfrm>
            <a:off x="8732982" y="1613843"/>
            <a:ext cx="289255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PAH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38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633" y="1647427"/>
            <a:ext cx="83696" cy="83695"/>
          </a:xfrm>
          <a:prstGeom prst="rect">
            <a:avLst/>
          </a:prstGeom>
        </p:spPr>
      </p:pic>
      <p:sp>
        <p:nvSpPr>
          <p:cNvPr id="948" name="text 1"/>
          <p:cNvSpPr txBox="1"/>
          <p:nvPr/>
        </p:nvSpPr>
        <p:spPr>
          <a:xfrm>
            <a:off x="9315414" y="1613843"/>
            <a:ext cx="1728628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595959"/>
                </a:solidFill>
                <a:latin typeface="Calibri"/>
                <a:cs typeface="Calibri"/>
              </a:rPr>
              <a:t>reto  slimību pacienti Eir opā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9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4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94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94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94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94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4594149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Aprūpē iesaistītie speciālisti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73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4864" y="5402150"/>
            <a:ext cx="10377550" cy="7846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24. Jūsu slimības aprūpē var būt iesaistīti vairāki speciālisti. Lūdzu atzīmējiet šeit, kuri speciālisti nodrošina Jūsu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veselības aprūpi, cik viegli ir sarunāt vizīti pie speciālista (viegli vai grūti) un kā Jūs vērtējat viņa izpratni par Jūsu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slimību un tās specifiku (laba, vidēja vai nepietiekama).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4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58" y="1536700"/>
            <a:ext cx="6677441" cy="3721100"/>
          </a:xfrm>
          <a:prstGeom prst="rect">
            <a:avLst/>
          </a:prstGeom>
        </p:spPr>
      </p:pic>
      <p:pic>
        <p:nvPicPr>
          <p:cNvPr id="94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1536700"/>
            <a:ext cx="6565900" cy="3721100"/>
          </a:xfrm>
          <a:prstGeom prst="rect">
            <a:avLst/>
          </a:prstGeom>
        </p:spPr>
      </p:pic>
      <p:pic>
        <p:nvPicPr>
          <p:cNvPr id="94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100" y="2057400"/>
            <a:ext cx="228600" cy="3200400"/>
          </a:xfrm>
          <a:prstGeom prst="rect">
            <a:avLst/>
          </a:prstGeom>
        </p:spPr>
      </p:pic>
      <p:pic>
        <p:nvPicPr>
          <p:cNvPr id="94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09" y="1449728"/>
            <a:ext cx="12701" cy="3897144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7651430" y="1512992"/>
            <a:ext cx="404027" cy="431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657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98%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97%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029144" y="2031153"/>
            <a:ext cx="347456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954320" y="2290232"/>
            <a:ext cx="686853" cy="9037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39396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57%</a:t>
            </a:r>
            <a:endParaRPr sz="1400">
              <a:latin typeface="Calibri"/>
              <a:cs typeface="Calibri"/>
            </a:endParaRPr>
          </a:p>
          <a:p>
            <a:pPr marL="339396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57%</a:t>
            </a:r>
            <a:endParaRPr sz="1400">
              <a:latin typeface="Calibri"/>
              <a:cs typeface="Calibri"/>
            </a:endParaRPr>
          </a:p>
          <a:p>
            <a:pPr marL="169682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52%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47%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528518" y="3326552"/>
            <a:ext cx="1037797" cy="18462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90341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endParaRPr sz="1400">
              <a:latin typeface="Calibri"/>
              <a:cs typeface="Calibri"/>
            </a:endParaRPr>
          </a:p>
          <a:p>
            <a:pPr marL="520627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1400">
              <a:latin typeface="Calibri"/>
              <a:cs typeface="Calibri"/>
            </a:endParaRPr>
          </a:p>
          <a:p>
            <a:pPr marL="464055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400">
              <a:latin typeface="Calibri"/>
              <a:cs typeface="Calibri"/>
            </a:endParaRPr>
          </a:p>
          <a:p>
            <a:pPr marL="407485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400">
              <a:latin typeface="Calibri"/>
              <a:cs typeface="Calibri"/>
            </a:endParaRPr>
          </a:p>
          <a:p>
            <a:pPr marL="294342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400">
              <a:latin typeface="Calibri"/>
              <a:cs typeface="Calibri"/>
            </a:endParaRPr>
          </a:p>
          <a:p>
            <a:pPr marL="113111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400">
              <a:latin typeface="Calibri"/>
              <a:cs typeface="Calibri"/>
            </a:endParaRPr>
          </a:p>
          <a:p>
            <a:pPr marL="56539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090764" y="1512992"/>
            <a:ext cx="313951" cy="3499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657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  <a:p>
            <a:pPr marL="56602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  <a:p>
            <a:pPr marL="5657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  <a:p>
            <a:pPr marL="5657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  <a:p>
            <a:pPr marL="5657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31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0366855" y="2031153"/>
            <a:ext cx="347456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291999" y="2290232"/>
            <a:ext cx="686884" cy="9037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6287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40%</a:t>
            </a:r>
            <a:endParaRPr sz="1400">
              <a:latin typeface="Calibri"/>
              <a:cs typeface="Calibri"/>
            </a:endParaRPr>
          </a:p>
          <a:p>
            <a:pPr marL="282857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42%</a:t>
            </a:r>
            <a:endParaRPr sz="1400">
              <a:latin typeface="Calibri"/>
              <a:cs typeface="Calibri"/>
            </a:endParaRPr>
          </a:p>
          <a:p>
            <a:pPr marL="113141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45%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764573" y="3326552"/>
            <a:ext cx="1082913" cy="18462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35458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72%</a:t>
            </a:r>
            <a:endParaRPr sz="1400">
              <a:latin typeface="Calibri"/>
              <a:cs typeface="Calibri"/>
            </a:endParaRPr>
          </a:p>
          <a:p>
            <a:pPr marL="565712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77%</a:t>
            </a:r>
            <a:endParaRPr sz="1400">
              <a:latin typeface="Calibri"/>
              <a:cs typeface="Calibri"/>
            </a:endParaRPr>
          </a:p>
          <a:p>
            <a:pPr marL="565711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80%</a:t>
            </a:r>
            <a:endParaRPr sz="1400">
              <a:latin typeface="Calibri"/>
              <a:cs typeface="Calibri"/>
            </a:endParaRPr>
          </a:p>
          <a:p>
            <a:pPr marL="45257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80%</a:t>
            </a:r>
            <a:endParaRPr sz="1400">
              <a:latin typeface="Calibri"/>
              <a:cs typeface="Calibri"/>
            </a:endParaRPr>
          </a:p>
          <a:p>
            <a:pPr marL="339427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83%</a:t>
            </a:r>
            <a:endParaRPr sz="1400">
              <a:latin typeface="Calibri"/>
              <a:cs typeface="Calibri"/>
            </a:endParaRPr>
          </a:p>
          <a:p>
            <a:pPr marL="113141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90%</a:t>
            </a:r>
            <a:endParaRPr sz="1400">
              <a:latin typeface="Calibri"/>
              <a:cs typeface="Calibri"/>
            </a:endParaRPr>
          </a:p>
          <a:p>
            <a:pPr marL="5657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92%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93%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20749" y="1497753"/>
            <a:ext cx="3489584" cy="35024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68289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Kardio logs</a:t>
            </a:r>
            <a:endParaRPr sz="1300">
              <a:latin typeface="Calibri"/>
              <a:cs typeface="Calibri"/>
            </a:endParaRPr>
          </a:p>
          <a:p>
            <a:pPr marL="2417459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Ģimenes ārsts</a:t>
            </a:r>
            <a:endParaRPr sz="1400">
              <a:latin typeface="Calibri"/>
              <a:cs typeface="Calibri"/>
            </a:endParaRPr>
          </a:p>
          <a:p>
            <a:pPr marL="1844242">
              <a:lnSpc>
                <a:spcPct val="100000"/>
              </a:lnSpc>
            </a:pPr>
            <a:r>
              <a:rPr sz="1069" spc="10" dirty="0">
                <a:solidFill>
                  <a:srgbClr val="595959"/>
                </a:solidFill>
                <a:latin typeface="Calibri"/>
                <a:cs typeface="Calibri"/>
              </a:rPr>
              <a:t>Pacientu biedrī ba</a:t>
            </a:r>
            <a:endParaRPr sz="1000">
              <a:latin typeface="Calibri"/>
              <a:cs typeface="Calibri"/>
            </a:endParaRPr>
          </a:p>
          <a:p>
            <a:pPr marL="2172792">
              <a:lnSpc>
                <a:spcPct val="100000"/>
              </a:lnSpc>
            </a:pPr>
            <a:r>
              <a:rPr sz="1310" spc="10" dirty="0">
                <a:solidFill>
                  <a:srgbClr val="595959"/>
                </a:solidFill>
                <a:latin typeface="Calibri"/>
                <a:cs typeface="Calibri"/>
              </a:rPr>
              <a:t>Pu lmon olo gs</a:t>
            </a:r>
            <a:endParaRPr sz="13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19" spc="10" dirty="0">
                <a:solidFill>
                  <a:srgbClr val="595959"/>
                </a:solidFill>
                <a:latin typeface="Calibri"/>
                <a:cs typeface="Calibri"/>
              </a:rPr>
              <a:t>VDEĀK (Valsts Darba ekspertīzes ārstu komisija)</a:t>
            </a:r>
            <a:endParaRPr sz="300">
              <a:latin typeface="Calibri"/>
              <a:cs typeface="Calibri"/>
            </a:endParaRPr>
          </a:p>
          <a:p>
            <a:pPr marL="2648664">
              <a:lnSpc>
                <a:spcPct val="100000"/>
              </a:lnSpc>
            </a:pPr>
            <a:r>
              <a:rPr sz="1310" spc="10" dirty="0">
                <a:solidFill>
                  <a:srgbClr val="595959"/>
                </a:solidFill>
                <a:latin typeface="Calibri"/>
                <a:cs typeface="Calibri"/>
              </a:rPr>
              <a:t>Fa rma ceit s</a:t>
            </a:r>
            <a:endParaRPr sz="1300">
              <a:latin typeface="Calibri"/>
              <a:cs typeface="Calibri"/>
            </a:endParaRPr>
          </a:p>
          <a:p>
            <a:pPr marL="2722513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Medmāsa</a:t>
            </a:r>
            <a:endParaRPr sz="1400">
              <a:latin typeface="Calibri"/>
              <a:cs typeface="Calibri"/>
            </a:endParaRPr>
          </a:p>
          <a:p>
            <a:pPr marL="2544079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Reimatologs</a:t>
            </a:r>
            <a:endParaRPr sz="1400">
              <a:latin typeface="Calibri"/>
              <a:cs typeface="Calibri"/>
            </a:endParaRPr>
          </a:p>
          <a:p>
            <a:pPr marL="2463940">
              <a:lnSpc>
                <a:spcPct val="100000"/>
              </a:lnSpc>
            </a:pPr>
            <a:r>
              <a:rPr sz="1219" spc="10" dirty="0">
                <a:solidFill>
                  <a:srgbClr val="595959"/>
                </a:solidFill>
                <a:latin typeface="Calibri"/>
                <a:cs typeface="Calibri"/>
              </a:rPr>
              <a:t>Fi zio tera pei ts</a:t>
            </a:r>
            <a:endParaRPr sz="1200">
              <a:latin typeface="Calibri"/>
              <a:cs typeface="Calibri"/>
            </a:endParaRPr>
          </a:p>
          <a:p>
            <a:pPr marL="2037217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So ciā la is d arb ini ek s</a:t>
            </a:r>
            <a:endParaRPr sz="1100">
              <a:latin typeface="Calibri"/>
              <a:cs typeface="Calibri"/>
            </a:endParaRPr>
          </a:p>
          <a:p>
            <a:pPr marL="2740738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Radiologs</a:t>
            </a:r>
            <a:endParaRPr sz="1400">
              <a:latin typeface="Calibri"/>
              <a:cs typeface="Calibri"/>
            </a:endParaRPr>
          </a:p>
          <a:p>
            <a:pPr marL="249931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Rehabitologs</a:t>
            </a:r>
            <a:endParaRPr sz="1400">
              <a:latin typeface="Calibri"/>
              <a:cs typeface="Calibri"/>
            </a:endParaRPr>
          </a:p>
          <a:p>
            <a:pPr marL="1238066">
              <a:lnSpc>
                <a:spcPct val="100000"/>
              </a:lnSpc>
            </a:pPr>
            <a:r>
              <a:rPr sz="1310" spc="10" dirty="0">
                <a:solidFill>
                  <a:srgbClr val="595959"/>
                </a:solidFill>
                <a:latin typeface="Calibri"/>
                <a:cs typeface="Calibri"/>
              </a:rPr>
              <a:t>Uztura speciālists / dietologs</a:t>
            </a:r>
            <a:endParaRPr sz="1300">
              <a:latin typeface="Calibri"/>
              <a:cs typeface="Calibri"/>
            </a:endParaRPr>
          </a:p>
          <a:p>
            <a:pPr marL="1367924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Transplantācijas speciālists</a:t>
            </a:r>
            <a:endParaRPr sz="1400">
              <a:latin typeface="Calibri"/>
              <a:cs typeface="Calibri"/>
            </a:endParaRPr>
          </a:p>
          <a:p>
            <a:pPr marL="279971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Ģenētiķis / ģimenes plānošanas konsultants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950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88" y="1153776"/>
            <a:ext cx="111586" cy="111586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4736104" y="1110391"/>
            <a:ext cx="92435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Ir iesaistīts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5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46" y="1153776"/>
            <a:ext cx="111586" cy="111586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5984063" y="1110391"/>
            <a:ext cx="112003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Nav ies aist īt 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52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52" y="1153776"/>
            <a:ext cx="111586" cy="111586"/>
          </a:xfrm>
          <a:prstGeom prst="rect">
            <a:avLst/>
          </a:prstGeom>
        </p:spPr>
      </p:pic>
      <p:sp>
        <p:nvSpPr>
          <p:cNvPr id="17" name="text 1"/>
          <p:cNvSpPr txBox="1"/>
          <p:nvPr/>
        </p:nvSpPr>
        <p:spPr>
          <a:xfrm>
            <a:off x="7430268" y="1110391"/>
            <a:ext cx="2820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95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5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95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95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95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95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6599327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Aprūpē iesaistītie speciālisti: pieejamība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4864" y="5402150"/>
            <a:ext cx="10377550" cy="7846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24. Jūsu slimības aprūpē var būt iesaistīti vairāki speciālisti. Lūdzu atzīmējiet šeit, kuri speciālisti nodrošina Jūsu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veselības aprūpi, cik viegli ir sarunāt vizīti pie speciālista (viegli vai grūti) un kā Jūs vērtējat viņa izpratni par Jūsu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slimību un tās specifiku (laba, vidēja vai nepietiekama).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60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58" y="1676400"/>
            <a:ext cx="5026441" cy="3429000"/>
          </a:xfrm>
          <a:prstGeom prst="rect">
            <a:avLst/>
          </a:prstGeom>
        </p:spPr>
      </p:pic>
      <p:pic>
        <p:nvPicPr>
          <p:cNvPr id="961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58" y="1676400"/>
            <a:ext cx="5978941" cy="3175000"/>
          </a:xfrm>
          <a:prstGeom prst="rect">
            <a:avLst/>
          </a:prstGeom>
        </p:spPr>
      </p:pic>
      <p:pic>
        <p:nvPicPr>
          <p:cNvPr id="962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09" y="1592883"/>
            <a:ext cx="12701" cy="3858333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6674080" y="1653200"/>
            <a:ext cx="22036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945621" y="1909232"/>
            <a:ext cx="22036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538308" y="2168313"/>
            <a:ext cx="22036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520023" y="2424344"/>
            <a:ext cx="22036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859451" y="2680376"/>
            <a:ext cx="220364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520023" y="2936408"/>
            <a:ext cx="22036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112710" y="3192440"/>
            <a:ext cx="220365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954105" y="3448472"/>
            <a:ext cx="130328" cy="4284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818335" y="3960536"/>
            <a:ext cx="198212" cy="4284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  <a:p>
            <a:pPr marL="67885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20749" y="1641008"/>
            <a:ext cx="3892142" cy="2781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68289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Kardio logs</a:t>
            </a:r>
            <a:endParaRPr sz="1400">
              <a:latin typeface="Calibri"/>
              <a:cs typeface="Calibri"/>
            </a:endParaRPr>
          </a:p>
          <a:p>
            <a:pPr marL="2417459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Ģimenes ārsts</a:t>
            </a:r>
            <a:endParaRPr sz="1400">
              <a:latin typeface="Calibri"/>
              <a:cs typeface="Calibri"/>
            </a:endParaRPr>
          </a:p>
          <a:p>
            <a:pPr marL="1844242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Pacientu biedrī ba</a:t>
            </a:r>
            <a:endParaRPr sz="1400">
              <a:latin typeface="Calibri"/>
              <a:cs typeface="Calibri"/>
            </a:endParaRPr>
          </a:p>
          <a:p>
            <a:pPr marL="2172792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Pu lmon olo gs</a:t>
            </a:r>
            <a:endParaRPr sz="1400">
              <a:latin typeface="Calibri"/>
              <a:cs typeface="Calibri"/>
            </a:endParaRPr>
          </a:p>
          <a:p>
            <a:pPr marL="2722514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Medmāsa</a:t>
            </a:r>
            <a:endParaRPr sz="1400">
              <a:latin typeface="Calibri"/>
              <a:cs typeface="Calibri"/>
            </a:endParaRPr>
          </a:p>
          <a:p>
            <a:pPr marL="2648664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Fa rma ceit s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559" spc="10" dirty="0">
                <a:solidFill>
                  <a:srgbClr val="595959"/>
                </a:solidFill>
                <a:latin typeface="Calibri"/>
                <a:cs typeface="Calibri"/>
              </a:rPr>
              <a:t>VDEĀK (Valsts Darba ekspertīzes ārstu komisija)</a:t>
            </a:r>
            <a:endParaRPr sz="500">
              <a:latin typeface="Calibri"/>
              <a:cs typeface="Calibri"/>
            </a:endParaRPr>
          </a:p>
          <a:p>
            <a:pPr marL="2463941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Fi zio tera pei ts</a:t>
            </a:r>
            <a:endParaRPr sz="1400">
              <a:latin typeface="Calibri"/>
              <a:cs typeface="Calibri"/>
            </a:endParaRPr>
          </a:p>
          <a:p>
            <a:pPr marL="2544079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Reimatologs</a:t>
            </a:r>
            <a:endParaRPr sz="1400">
              <a:latin typeface="Calibri"/>
              <a:cs typeface="Calibri"/>
            </a:endParaRPr>
          </a:p>
          <a:p>
            <a:pPr marL="2037217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So ciā la is d arb ini ek s</a:t>
            </a:r>
            <a:endParaRPr sz="1400">
              <a:latin typeface="Calibri"/>
              <a:cs typeface="Calibri"/>
            </a:endParaRPr>
          </a:p>
          <a:p>
            <a:pPr marL="2740738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Radiologs</a:t>
            </a:r>
            <a:endParaRPr sz="1400">
              <a:latin typeface="Calibri"/>
              <a:cs typeface="Calibri"/>
            </a:endParaRPr>
          </a:p>
          <a:p>
            <a:pPr marL="249931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Rehabitologs  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0  3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200721" y="4731681"/>
            <a:ext cx="3612169" cy="6619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34607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1 1</a:t>
            </a:r>
            <a:endParaRPr sz="1400">
              <a:latin typeface="Calibri"/>
              <a:cs typeface="Calibri"/>
            </a:endParaRPr>
          </a:p>
          <a:p>
            <a:pPr marL="334607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Ģenētiķis / ģimenes plānošanas konsultants  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478906" y="5243745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9638215" y="1653200"/>
            <a:ext cx="243198" cy="4284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31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11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687817" y="2168313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7262218" y="2424344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7465875" y="2680376"/>
            <a:ext cx="130326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6719133" y="2936408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6311818" y="3192440"/>
            <a:ext cx="130327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5632963" y="3448472"/>
            <a:ext cx="198212" cy="4284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7885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5361420" y="3960536"/>
            <a:ext cx="130327" cy="4284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2288674" y="4716441"/>
            <a:ext cx="2116335" cy="4284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solidFill>
                  <a:srgbClr val="595959"/>
                </a:solidFill>
                <a:latin typeface="Calibri"/>
                <a:cs typeface="Calibri"/>
              </a:rPr>
              <a:t>Uztura speciālists / dietologs</a:t>
            </a:r>
            <a:endParaRPr sz="1300">
              <a:latin typeface="Calibri"/>
              <a:cs typeface="Calibri"/>
            </a:endParaRPr>
          </a:p>
          <a:p>
            <a:pPr marL="129858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Transplantācijas speciālists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63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57" y="1293696"/>
            <a:ext cx="111586" cy="111585"/>
          </a:xfrm>
          <a:prstGeom prst="rect">
            <a:avLst/>
          </a:prstGeom>
        </p:spPr>
      </p:pic>
      <p:sp>
        <p:nvSpPr>
          <p:cNvPr id="27" name="text 1"/>
          <p:cNvSpPr txBox="1"/>
          <p:nvPr/>
        </p:nvSpPr>
        <p:spPr>
          <a:xfrm>
            <a:off x="4672873" y="1250599"/>
            <a:ext cx="158983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Viegli sarunāt vizīti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64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20" y="1293696"/>
            <a:ext cx="111585" cy="111585"/>
          </a:xfrm>
          <a:prstGeom prst="rect">
            <a:avLst/>
          </a:prstGeom>
        </p:spPr>
      </p:pic>
      <p:sp>
        <p:nvSpPr>
          <p:cNvPr id="28" name="text 1"/>
          <p:cNvSpPr txBox="1"/>
          <p:nvPr/>
        </p:nvSpPr>
        <p:spPr>
          <a:xfrm>
            <a:off x="6680634" y="1250599"/>
            <a:ext cx="156281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Grūti sarunāt vizīti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96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6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96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96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97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97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7523278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Aprūpē iesaistītie speciālisti: slimības izpratne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aspek4: pē7juma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75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4864" y="5402150"/>
            <a:ext cx="10377550" cy="7846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24. Jūsu slimības aprūpē var būt iesaistīti vairāki speciālisti. Lūdzu atzīmējiet šeit, kuri speciālisti nodrošina Jūsu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veselības aprūpi, cik viegli ir sarunāt vizīti pie speciālista (viegli vai grūti) un kā Jūs vērtējat viņa izpratni par Jūsu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slimību un tās specifiku (laba, vidēja vai nepietiekama).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7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58" y="1536700"/>
            <a:ext cx="4747041" cy="3606800"/>
          </a:xfrm>
          <a:prstGeom prst="rect">
            <a:avLst/>
          </a:prstGeom>
        </p:spPr>
      </p:pic>
      <p:pic>
        <p:nvPicPr>
          <p:cNvPr id="97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1536700"/>
            <a:ext cx="4889500" cy="3606800"/>
          </a:xfrm>
          <a:prstGeom prst="rect">
            <a:avLst/>
          </a:prstGeom>
        </p:spPr>
      </p:pic>
      <p:pic>
        <p:nvPicPr>
          <p:cNvPr id="97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58" y="1536700"/>
            <a:ext cx="5839241" cy="3886200"/>
          </a:xfrm>
          <a:prstGeom prst="rect">
            <a:avLst/>
          </a:prstGeom>
        </p:spPr>
      </p:pic>
      <p:pic>
        <p:nvPicPr>
          <p:cNvPr id="97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09" y="1448220"/>
            <a:ext cx="12701" cy="405722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723680" y="1516041"/>
            <a:ext cx="220365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809850" y="1784264"/>
            <a:ext cx="22036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606193" y="2055537"/>
            <a:ext cx="220366" cy="43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spc="10" dirty="0">
                <a:solidFill>
                  <a:srgbClr val="404040"/>
                </a:solidFill>
                <a:latin typeface="Calibri"/>
                <a:cs typeface="Calibri"/>
              </a:rPr>
              <a:t>32</a:t>
            </a:r>
            <a:endParaRPr sz="1300">
              <a:latin typeface="Calibri"/>
              <a:cs typeface="Calibri"/>
            </a:endParaRPr>
          </a:p>
          <a:p>
            <a:pPr marL="45053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316367" y="2323761"/>
            <a:ext cx="288248" cy="686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endParaRPr sz="1400">
              <a:latin typeface="Calibri"/>
              <a:cs typeface="Calibri"/>
            </a:endParaRPr>
          </a:p>
          <a:p>
            <a:pPr marL="67883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089878" y="3134528"/>
            <a:ext cx="130327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886220" y="3402752"/>
            <a:ext cx="130327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546792" y="3674024"/>
            <a:ext cx="605527" cy="4422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1  2</a:t>
            </a:r>
            <a:endParaRPr sz="1400">
              <a:latin typeface="Calibri"/>
              <a:cs typeface="Calibri"/>
            </a:endParaRPr>
          </a:p>
          <a:p>
            <a:pPr marL="67886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2  1  </a:t>
            </a: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546792" y="4213521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546791" y="4213521"/>
            <a:ext cx="401871" cy="43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71543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1  2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200721" y="4753017"/>
            <a:ext cx="3747941" cy="69093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13956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334607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1 1 </a:t>
            </a: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Ģenētiķis / ģimenes plānošanas konsultants  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0 </a:t>
            </a: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478906" y="5292513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7692364" y="1516041"/>
            <a:ext cx="220365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9321619" y="1516041"/>
            <a:ext cx="220364" cy="43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spc="10" dirty="0">
                <a:solidFill>
                  <a:srgbClr val="F2F2F2"/>
                </a:solidFill>
                <a:latin typeface="Calibri"/>
                <a:cs typeface="Calibri"/>
              </a:rPr>
              <a:t>14</a:t>
            </a:r>
            <a:endParaRPr sz="1300">
              <a:latin typeface="Calibri"/>
              <a:cs typeface="Calibri"/>
            </a:endParaRPr>
          </a:p>
          <a:p>
            <a:pPr marL="45053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59360" y="2055537"/>
            <a:ext cx="333984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  </a:t>
            </a: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6787018" y="2595032"/>
            <a:ext cx="198212" cy="43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67885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6040276" y="3134528"/>
            <a:ext cx="130327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429306" y="3402752"/>
            <a:ext cx="333984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  </a:t>
            </a: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886220" y="4213521"/>
            <a:ext cx="333985" cy="687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03656">
              <a:lnSpc>
                <a:spcPct val="100000"/>
              </a:lnSpc>
            </a:pP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135770">
              <a:lnSpc>
                <a:spcPct val="100000"/>
              </a:lnSpc>
            </a:pP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  </a:t>
            </a: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9570330" y="1784264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7760249" y="2323761"/>
            <a:ext cx="22036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11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7601647" y="2595032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7397990" y="2863256"/>
            <a:ext cx="13032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6651246" y="3134528"/>
            <a:ext cx="130328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5225649" y="3674024"/>
            <a:ext cx="13032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2F2F2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920749" y="1500800"/>
            <a:ext cx="3489584" cy="33902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152028">
              <a:lnSpc>
                <a:spcPct val="100000"/>
              </a:lnSpc>
            </a:pPr>
            <a:r>
              <a:rPr sz="1069" spc="10" dirty="0">
                <a:solidFill>
                  <a:srgbClr val="595959"/>
                </a:solidFill>
                <a:latin typeface="Calibri"/>
                <a:cs typeface="Calibri"/>
              </a:rPr>
              <a:t>Ģimenes ārsts</a:t>
            </a:r>
            <a:endParaRPr sz="1000">
              <a:latin typeface="Calibri"/>
              <a:cs typeface="Calibri"/>
            </a:endParaRPr>
          </a:p>
          <a:p>
            <a:pPr marL="2417459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Kardio logs</a:t>
            </a:r>
            <a:endParaRPr sz="1300">
              <a:latin typeface="Calibri"/>
              <a:cs typeface="Calibri"/>
            </a:endParaRPr>
          </a:p>
          <a:p>
            <a:pPr marL="2172792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Pacientu biedrī ba</a:t>
            </a:r>
            <a:endParaRPr sz="13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VDEĀK (Valsts Darba ekspertīzes ārstu komisija)</a:t>
            </a:r>
            <a:endParaRPr sz="1300">
              <a:latin typeface="Calibri"/>
              <a:cs typeface="Calibri"/>
            </a:endParaRPr>
          </a:p>
          <a:p>
            <a:pPr marL="2648663">
              <a:lnSpc>
                <a:spcPct val="100000"/>
              </a:lnSpc>
            </a:pPr>
            <a:r>
              <a:rPr sz="1310" spc="10" dirty="0">
                <a:solidFill>
                  <a:srgbClr val="595959"/>
                </a:solidFill>
                <a:latin typeface="Calibri"/>
                <a:cs typeface="Calibri"/>
              </a:rPr>
              <a:t>Fa rma ceit s</a:t>
            </a:r>
            <a:endParaRPr sz="1300">
              <a:latin typeface="Calibri"/>
              <a:cs typeface="Calibri"/>
            </a:endParaRPr>
          </a:p>
          <a:p>
            <a:pPr marL="2501342">
              <a:lnSpc>
                <a:spcPct val="100000"/>
              </a:lnSpc>
            </a:pPr>
            <a:r>
              <a:rPr sz="1310" spc="10" dirty="0">
                <a:solidFill>
                  <a:srgbClr val="595959"/>
                </a:solidFill>
                <a:latin typeface="Calibri"/>
                <a:cs typeface="Calibri"/>
              </a:rPr>
              <a:t>Pu lmon olo gs</a:t>
            </a:r>
            <a:endParaRPr sz="1300">
              <a:latin typeface="Calibri"/>
              <a:cs typeface="Calibri"/>
            </a:endParaRPr>
          </a:p>
          <a:p>
            <a:pPr marL="2722513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Medmāsa</a:t>
            </a:r>
            <a:endParaRPr sz="1400">
              <a:latin typeface="Calibri"/>
              <a:cs typeface="Calibri"/>
            </a:endParaRPr>
          </a:p>
          <a:p>
            <a:pPr marL="2544079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Reimatologs</a:t>
            </a:r>
            <a:endParaRPr sz="1400">
              <a:latin typeface="Calibri"/>
              <a:cs typeface="Calibri"/>
            </a:endParaRPr>
          </a:p>
          <a:p>
            <a:pPr marL="1610494">
              <a:lnSpc>
                <a:spcPct val="100000"/>
              </a:lnSpc>
            </a:pPr>
            <a:r>
              <a:rPr sz="799" spc="10" dirty="0">
                <a:solidFill>
                  <a:srgbClr val="595959"/>
                </a:solidFill>
                <a:latin typeface="Calibri"/>
                <a:cs typeface="Calibri"/>
              </a:rPr>
              <a:t>So ciā la is d arb ini ek s</a:t>
            </a:r>
            <a:endParaRPr sz="700">
              <a:latin typeface="Calibri"/>
              <a:cs typeface="Calibri"/>
            </a:endParaRPr>
          </a:p>
          <a:p>
            <a:pPr marL="2037217">
              <a:lnSpc>
                <a:spcPct val="100000"/>
              </a:lnSpc>
            </a:pPr>
            <a:r>
              <a:rPr sz="1219" spc="10" dirty="0">
                <a:solidFill>
                  <a:srgbClr val="595959"/>
                </a:solidFill>
                <a:latin typeface="Calibri"/>
                <a:cs typeface="Calibri"/>
              </a:rPr>
              <a:t>Fi zio tera pei ts</a:t>
            </a:r>
            <a:endParaRPr sz="1200">
              <a:latin typeface="Calibri"/>
              <a:cs typeface="Calibri"/>
            </a:endParaRPr>
          </a:p>
          <a:p>
            <a:pPr marL="236538">
              <a:lnSpc>
                <a:spcPct val="100000"/>
              </a:lnSpc>
            </a:pPr>
            <a:r>
              <a:rPr sz="619" spc="10" dirty="0">
                <a:solidFill>
                  <a:srgbClr val="595959"/>
                </a:solidFill>
                <a:latin typeface="Calibri"/>
                <a:cs typeface="Calibri"/>
              </a:rPr>
              <a:t>Uztura speciālists / dietologs</a:t>
            </a:r>
            <a:endParaRPr sz="600">
              <a:latin typeface="Calibri"/>
              <a:cs typeface="Calibri"/>
            </a:endParaRPr>
          </a:p>
          <a:p>
            <a:pPr marL="1367924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Rehabitologs</a:t>
            </a:r>
            <a:endParaRPr sz="1400">
              <a:latin typeface="Calibri"/>
              <a:cs typeface="Calibri"/>
            </a:endParaRPr>
          </a:p>
          <a:p>
            <a:pPr marL="2740738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Radiologs</a:t>
            </a:r>
            <a:endParaRPr sz="1400">
              <a:latin typeface="Calibri"/>
              <a:cs typeface="Calibri"/>
            </a:endParaRPr>
          </a:p>
          <a:p>
            <a:pPr marL="1497783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Transplantācijas speciālists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7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74" y="1250632"/>
            <a:ext cx="111586" cy="111586"/>
          </a:xfrm>
          <a:prstGeom prst="rect">
            <a:avLst/>
          </a:prstGeom>
        </p:spPr>
      </p:pic>
      <p:sp>
        <p:nvSpPr>
          <p:cNvPr id="31" name="text 1"/>
          <p:cNvSpPr txBox="1"/>
          <p:nvPr/>
        </p:nvSpPr>
        <p:spPr>
          <a:xfrm>
            <a:off x="2093790" y="1207926"/>
            <a:ext cx="212852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Laba izpratne par slimību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77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70" y="1250632"/>
            <a:ext cx="111586" cy="111586"/>
          </a:xfrm>
          <a:prstGeom prst="rect">
            <a:avLst/>
          </a:prstGeom>
        </p:spPr>
      </p:pic>
      <p:sp>
        <p:nvSpPr>
          <p:cNvPr id="960" name="text 1"/>
          <p:cNvSpPr txBox="1"/>
          <p:nvPr/>
        </p:nvSpPr>
        <p:spPr>
          <a:xfrm>
            <a:off x="4778386" y="1207926"/>
            <a:ext cx="224698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Vidēja izpratne par slimību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78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70" y="1250632"/>
            <a:ext cx="111586" cy="111586"/>
          </a:xfrm>
          <a:prstGeom prst="rect">
            <a:avLst/>
          </a:prstGeom>
        </p:spPr>
      </p:pic>
      <p:sp>
        <p:nvSpPr>
          <p:cNvPr id="961" name="text 1"/>
          <p:cNvSpPr txBox="1"/>
          <p:nvPr/>
        </p:nvSpPr>
        <p:spPr>
          <a:xfrm>
            <a:off x="7591887" y="1207926"/>
            <a:ext cx="287426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Nep iet iek ama izp ratn e p ar slimību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98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8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98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98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98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98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9541458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Iesaistīto speciālistu savstarpējas komunikācijas vērtējums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4866" y="5670374"/>
            <a:ext cx="9926592" cy="5207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25. Kā Jums šķiet, vai šie dažādie speciālisti komunicē un apmainās ar informāciju savā starpā par Jūsu reto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slimību, tās ārstēšanu un citu būtisku informāciju?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8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9" y="2451100"/>
            <a:ext cx="520701" cy="1549400"/>
          </a:xfrm>
          <a:prstGeom prst="rect">
            <a:avLst/>
          </a:prstGeom>
        </p:spPr>
      </p:pic>
      <p:pic>
        <p:nvPicPr>
          <p:cNvPr id="98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451100"/>
            <a:ext cx="4648200" cy="1549400"/>
          </a:xfrm>
          <a:prstGeom prst="rect">
            <a:avLst/>
          </a:prstGeom>
        </p:spPr>
      </p:pic>
      <p:pic>
        <p:nvPicPr>
          <p:cNvPr id="98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2451100"/>
            <a:ext cx="1892300" cy="1549400"/>
          </a:xfrm>
          <a:prstGeom prst="rect">
            <a:avLst/>
          </a:prstGeom>
        </p:spPr>
      </p:pic>
      <p:pic>
        <p:nvPicPr>
          <p:cNvPr id="98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2451100"/>
            <a:ext cx="3098800" cy="1549400"/>
          </a:xfrm>
          <a:prstGeom prst="rect">
            <a:avLst/>
          </a:prstGeom>
        </p:spPr>
      </p:pic>
      <p:pic>
        <p:nvPicPr>
          <p:cNvPr id="990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00" y="2451100"/>
            <a:ext cx="177800" cy="154940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112123" y="3143407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644281" y="3143407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916911" y="3143407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414541" y="3143407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102260" y="3143407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9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12" y="1952899"/>
            <a:ext cx="111586" cy="111585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3649928" y="1912014"/>
            <a:ext cx="70937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Ļoti labi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92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27" y="1952899"/>
            <a:ext cx="111586" cy="111585"/>
          </a:xfrm>
          <a:prstGeom prst="rect">
            <a:avLst/>
          </a:prstGeom>
        </p:spPr>
      </p:pic>
      <p:sp>
        <p:nvSpPr>
          <p:cNvPr id="12" name="text 1"/>
          <p:cNvSpPr txBox="1"/>
          <p:nvPr/>
        </p:nvSpPr>
        <p:spPr>
          <a:xfrm>
            <a:off x="4684343" y="1912014"/>
            <a:ext cx="104891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Diezgan labi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93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83" y="1952899"/>
            <a:ext cx="111586" cy="111585"/>
          </a:xfrm>
          <a:prstGeom prst="rect">
            <a:avLst/>
          </a:prstGeom>
        </p:spPr>
      </p:pic>
      <p:sp>
        <p:nvSpPr>
          <p:cNvPr id="13" name="text 1"/>
          <p:cNvSpPr txBox="1"/>
          <p:nvPr/>
        </p:nvSpPr>
        <p:spPr>
          <a:xfrm>
            <a:off x="6064199" y="1912014"/>
            <a:ext cx="112491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Diezgan slikti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94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25" y="1952899"/>
            <a:ext cx="111586" cy="111585"/>
          </a:xfrm>
          <a:prstGeom prst="rect">
            <a:avLst/>
          </a:prstGeom>
        </p:spPr>
      </p:pic>
      <p:sp>
        <p:nvSpPr>
          <p:cNvPr id="14" name="text 1"/>
          <p:cNvSpPr txBox="1"/>
          <p:nvPr/>
        </p:nvSpPr>
        <p:spPr>
          <a:xfrm>
            <a:off x="7526540" y="1912014"/>
            <a:ext cx="78557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Ļoti slikti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95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27" y="1952899"/>
            <a:ext cx="111585" cy="111585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8643442" y="1912014"/>
            <a:ext cx="2820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99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9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99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00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00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00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808715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Iesais&amp;to speciālistu savstarpējas komunikācijas vērtējums: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reto slimību pacien=em Eiropā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28352" y="4765118"/>
            <a:ext cx="10566344" cy="1294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i="1" spc="10" dirty="0">
                <a:solidFill>
                  <a:srgbClr val="BFBFBF"/>
                </a:solidFill>
                <a:latin typeface="Arial"/>
                <a:cs typeface="Arial"/>
              </a:rPr>
              <a:t>25. Kā Jums šķiet, vai šie dažādie speciālisti komunicē un apmainās ar informāciju savā starpā par Jūsu reto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80" i="1" spc="10" dirty="0">
                <a:solidFill>
                  <a:srgbClr val="BFBFBF"/>
                </a:solidFill>
                <a:latin typeface="Arial"/>
                <a:cs typeface="Arial"/>
              </a:rPr>
              <a:t>slimību, tās ārstēšanu un citu būtisku informāciju? un Juggling care and daily life: the balancing act of the rare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disease community: A Rare Barometer survey - May 2017: And in genereal, do you feel that these different service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providers communicate and exchange between each other about the person living with a rare disease,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treatments, the consequences of the disease and other relevant information..? (n=3063)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0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336800"/>
            <a:ext cx="8724900" cy="1794701"/>
          </a:xfrm>
          <a:prstGeom prst="rect">
            <a:avLst/>
          </a:prstGeom>
        </p:spPr>
      </p:pic>
      <p:pic>
        <p:nvPicPr>
          <p:cNvPr id="1004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2768600"/>
            <a:ext cx="6667500" cy="1362901"/>
          </a:xfrm>
          <a:prstGeom prst="rect">
            <a:avLst/>
          </a:prstGeom>
        </p:spPr>
      </p:pic>
      <p:pic>
        <p:nvPicPr>
          <p:cNvPr id="1005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125151"/>
            <a:ext cx="10346702" cy="12701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592892" y="3667663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608194" y="206746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674996" y="3134263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741795" y="2667919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860158" y="3801775"/>
            <a:ext cx="29398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129923" y="346954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196724" y="2948334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263523" y="2506374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330325" y="2549046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686051" y="4301647"/>
            <a:ext cx="70937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Ļoti labi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580132" y="4301647"/>
            <a:ext cx="104891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Diezgan labi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605690" y="4301647"/>
            <a:ext cx="112491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Diezgan slikti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7845208" y="4301647"/>
            <a:ext cx="78557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Ļoti slikti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0154106" y="4301647"/>
            <a:ext cx="2820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06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57" y="1774141"/>
            <a:ext cx="111586" cy="111586"/>
          </a:xfrm>
          <a:prstGeom prst="rect">
            <a:avLst/>
          </a:prstGeom>
        </p:spPr>
      </p:pic>
      <p:sp>
        <p:nvSpPr>
          <p:cNvPr id="20" name="text 1"/>
          <p:cNvSpPr txBox="1"/>
          <p:nvPr/>
        </p:nvSpPr>
        <p:spPr>
          <a:xfrm>
            <a:off x="4739373" y="1732183"/>
            <a:ext cx="39420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 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07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96" y="1774141"/>
            <a:ext cx="111586" cy="111586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5515912" y="1732183"/>
            <a:ext cx="232541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reto slimību pacienti Eiropā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00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1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01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01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01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01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3564939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Izmaksu novērtējums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0739" y="5655133"/>
            <a:ext cx="7132620" cy="272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i="1" spc="10" dirty="0">
                <a:solidFill>
                  <a:srgbClr val="BFBFBF"/>
                </a:solidFill>
                <a:latin typeface="Arial"/>
                <a:cs typeface="Arial"/>
              </a:rPr>
              <a:t>28. Ņemot vērā visas izmaksas, kā Jūs vērtētu savas retās slimības izmaksas?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01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9" y="2578100"/>
            <a:ext cx="177801" cy="1333500"/>
          </a:xfrm>
          <a:prstGeom prst="rect">
            <a:avLst/>
          </a:prstGeom>
        </p:spPr>
      </p:pic>
      <p:pic>
        <p:nvPicPr>
          <p:cNvPr id="101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578100"/>
            <a:ext cx="2235200" cy="1333500"/>
          </a:xfrm>
          <a:prstGeom prst="rect">
            <a:avLst/>
          </a:prstGeom>
        </p:spPr>
      </p:pic>
      <p:pic>
        <p:nvPicPr>
          <p:cNvPr id="101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578100"/>
            <a:ext cx="4127500" cy="1333500"/>
          </a:xfrm>
          <a:prstGeom prst="rect">
            <a:avLst/>
          </a:prstGeom>
        </p:spPr>
      </p:pic>
      <p:pic>
        <p:nvPicPr>
          <p:cNvPr id="1018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578100"/>
            <a:ext cx="3619500" cy="1333500"/>
          </a:xfrm>
          <a:prstGeom prst="rect">
            <a:avLst/>
          </a:prstGeom>
        </p:spPr>
      </p:pic>
      <p:pic>
        <p:nvPicPr>
          <p:cNvPr id="1019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00" y="2578100"/>
            <a:ext cx="177800" cy="133350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939941" y="3161695"/>
            <a:ext cx="29398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094086" y="316169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280596" y="3161695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156081" y="3161695"/>
            <a:ext cx="39717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102260" y="3161695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20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18" y="1978300"/>
            <a:ext cx="111586" cy="111586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3064334" y="1936399"/>
            <a:ext cx="91998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Ļoti mazas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21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37" y="1978300"/>
            <a:ext cx="111586" cy="111586"/>
          </a:xfrm>
          <a:prstGeom prst="rect">
            <a:avLst/>
          </a:prstGeom>
        </p:spPr>
      </p:pic>
      <p:sp>
        <p:nvSpPr>
          <p:cNvPr id="12" name="text 1"/>
          <p:cNvSpPr txBox="1"/>
          <p:nvPr/>
        </p:nvSpPr>
        <p:spPr>
          <a:xfrm>
            <a:off x="4352654" y="1936399"/>
            <a:ext cx="156535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Salīd zino ši n elielas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022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88" y="1978300"/>
            <a:ext cx="111586" cy="111586"/>
          </a:xfrm>
          <a:prstGeom prst="rect">
            <a:avLst/>
          </a:prstGeom>
        </p:spPr>
      </p:pic>
      <p:sp>
        <p:nvSpPr>
          <p:cNvPr id="13" name="text 1"/>
          <p:cNvSpPr txBox="1"/>
          <p:nvPr/>
        </p:nvSpPr>
        <p:spPr>
          <a:xfrm>
            <a:off x="6300103" y="1936399"/>
            <a:ext cx="136215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Salīd zino ši lielas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023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01" y="1978300"/>
            <a:ext cx="111586" cy="111586"/>
          </a:xfrm>
          <a:prstGeom prst="rect">
            <a:avLst/>
          </a:prstGeom>
        </p:spPr>
      </p:pic>
      <p:sp>
        <p:nvSpPr>
          <p:cNvPr id="14" name="text 1"/>
          <p:cNvSpPr txBox="1"/>
          <p:nvPr/>
        </p:nvSpPr>
        <p:spPr>
          <a:xfrm>
            <a:off x="8039717" y="1936399"/>
            <a:ext cx="81849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Ļoti lielas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24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23" y="1978300"/>
            <a:ext cx="111587" cy="111586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9229039" y="1936399"/>
            <a:ext cx="2820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02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02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02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03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03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808593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Izmaksu novērtējums: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reto slimību pacientiem Eiropā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79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0739" y="5280230"/>
            <a:ext cx="10339537" cy="784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60" i="1" spc="10" dirty="0">
                <a:solidFill>
                  <a:srgbClr val="BFBFBF"/>
                </a:solidFill>
                <a:latin typeface="Arial"/>
                <a:cs typeface="Arial"/>
              </a:rPr>
              <a:t>28. Ņemot vērā visas izmaksas, kā Jūs vērtētu savas retās slimības izmaksas? un Juggling care and daily life: the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50" i="1" spc="10" dirty="0">
                <a:solidFill>
                  <a:srgbClr val="BFBFBF"/>
                </a:solidFill>
                <a:latin typeface="Arial"/>
                <a:cs typeface="Arial"/>
              </a:rPr>
              <a:t>balancing act of the rare disease community: A Rare Barometer survey - May 2017: All things considered, how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would you judge the costs associated to the rare disease? (n=3014)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3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565400"/>
            <a:ext cx="8724900" cy="2167622"/>
          </a:xfrm>
          <a:prstGeom prst="rect">
            <a:avLst/>
          </a:prstGeom>
        </p:spPr>
      </p:pic>
      <p:pic>
        <p:nvPicPr>
          <p:cNvPr id="103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2184400"/>
            <a:ext cx="6667500" cy="2548622"/>
          </a:xfrm>
          <a:prstGeom prst="rect">
            <a:avLst/>
          </a:prstGeom>
        </p:spPr>
      </p:pic>
      <p:pic>
        <p:nvPicPr>
          <p:cNvPr id="103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726672"/>
            <a:ext cx="10347325" cy="12701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592938" y="4380895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608364" y="3292758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675289" y="2296062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742215" y="2567335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860638" y="4380895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181502" y="4143151"/>
            <a:ext cx="29417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196928" y="3329334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263948" y="1918111"/>
            <a:ext cx="39693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47%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330777" y="3058062"/>
            <a:ext cx="397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576387" y="4905151"/>
            <a:ext cx="919987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Ļoti mazas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313747" y="4905151"/>
            <a:ext cx="1565351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Salīd zino ši n elielas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484590" y="4905151"/>
            <a:ext cx="136215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Salīd zino ši lielas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7826661" y="4905151"/>
            <a:ext cx="818489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Ļoti lielas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0154667" y="4905151"/>
            <a:ext cx="28204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3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67" y="1660800"/>
            <a:ext cx="111586" cy="111586"/>
          </a:xfrm>
          <a:prstGeom prst="rect">
            <a:avLst/>
          </a:prstGeom>
        </p:spPr>
      </p:pic>
      <p:sp>
        <p:nvSpPr>
          <p:cNvPr id="20" name="text 1"/>
          <p:cNvSpPr txBox="1"/>
          <p:nvPr/>
        </p:nvSpPr>
        <p:spPr>
          <a:xfrm>
            <a:off x="4739683" y="1619407"/>
            <a:ext cx="39420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 H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3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07" y="1660800"/>
            <a:ext cx="111586" cy="111586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5516223" y="1619407"/>
            <a:ext cx="232542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reto slimību pacienti Eiropā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5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5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8249103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PH sociālie un emocionālie aspekti: pētījums 2019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458214"/>
            <a:ext cx="9687416" cy="4846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77C2E8"/>
                </a:solidFill>
                <a:latin typeface="Arial"/>
                <a:cs typeface="Arial"/>
              </a:rPr>
              <a:t>•</a:t>
            </a:r>
            <a:r>
              <a:rPr sz="2800" spc="10" dirty="0">
                <a:solidFill>
                  <a:srgbClr val="77C2E8"/>
                </a:solidFill>
                <a:latin typeface="Calibri"/>
                <a:cs typeface="Calibri"/>
              </a:rPr>
              <a:t>Pētījuma mērķis </a:t>
            </a:r>
            <a:r>
              <a:rPr sz="2800" spc="10" dirty="0">
                <a:latin typeface="Calibri"/>
                <a:cs typeface="Calibri"/>
              </a:rPr>
              <a:t>ir noskaidrot pacientu ar pulmonālo hipertensiju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240" y="1800698"/>
            <a:ext cx="8749475" cy="4509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10" spc="10" dirty="0">
                <a:latin typeface="Calibri"/>
                <a:cs typeface="Calibri"/>
              </a:rPr>
              <a:t>Latvijā pašu ziņotos veselības rezultātus (</a:t>
            </a:r>
            <a:r>
              <a:rPr sz="2710" i="1" spc="10" dirty="0">
                <a:latin typeface="Arial"/>
                <a:cs typeface="Arial"/>
              </a:rPr>
              <a:t>self-reportedhealth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240" y="2145122"/>
            <a:ext cx="9987656" cy="4509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10" i="1" spc="10" dirty="0">
                <a:latin typeface="Arial"/>
                <a:cs typeface="Arial"/>
              </a:rPr>
              <a:t>outcomes</a:t>
            </a:r>
            <a:r>
              <a:rPr sz="2710" spc="10" dirty="0">
                <a:latin typeface="Calibri"/>
                <a:cs typeface="Calibri"/>
              </a:rPr>
              <a:t>) un novērtēt to dzīves kvalitāti pēc starptautiski atzītām un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240" y="2547449"/>
            <a:ext cx="9253212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salīdzināmām mērījumu skalām, kā arī apzināt to vajadzības pēc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240" y="2891873"/>
            <a:ext cx="10096623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sociāliem pakalpojumiem un ekonomisko situāciju. Pētījuma rezultātā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240" y="3233250"/>
            <a:ext cx="10178662" cy="389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tika apzinātas mērķa grupas vajadzības, veikts padziļināts pētījums par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8240" y="3562433"/>
            <a:ext cx="9340977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cilvēku ar īpašām vajadzībām sociālo līmeni, ekonomisko profilu,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29639" y="3906857"/>
            <a:ext cx="10504556" cy="849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emocionālajiem dzīves aspektiem.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r>
              <a:rPr sz="2800" spc="10" dirty="0">
                <a:latin typeface="Calibri"/>
                <a:cs typeface="Calibri"/>
              </a:rPr>
              <a:t>Hipotēze: pacientiem ar PH Latvijā ir sliktāki ar veselību, dzīves kvalitāti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58240" y="4720674"/>
            <a:ext cx="9260085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un psihoemocionālo veselību saistīti rādītāji kā populācijai, tie ir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58240" y="5062050"/>
            <a:ext cx="7130421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salīdzināmi ar PH pacientu rādītājiem citās valstīs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aspekG: pēHjuma atskaite. Projekts "Līdzdalība 2019"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282259" y="6518075"/>
            <a:ext cx="11170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03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04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04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04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04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8440193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Pakalpojumu izmaksu segšana no saviem līdzekļiem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aspek4: pē7juma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39152" y="5664277"/>
            <a:ext cx="10249282" cy="5235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i="1" spc="10" dirty="0">
                <a:solidFill>
                  <a:srgbClr val="BFBFBF"/>
                </a:solidFill>
                <a:latin typeface="Arial"/>
                <a:cs typeface="Arial"/>
              </a:rPr>
              <a:t>23. No sekojošajām izmaksām par retas slimības aprūpi, lūdzu norādiet, kuras Jūs vai Jūsu ģimene apmaksā no</a:t>
            </a:r>
            <a:endParaRPr sz="15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saviem līdzekļiem!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4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8" y="2057400"/>
            <a:ext cx="2077021" cy="3352800"/>
          </a:xfrm>
          <a:prstGeom prst="rect">
            <a:avLst/>
          </a:prstGeom>
        </p:spPr>
      </p:pic>
      <p:pic>
        <p:nvPicPr>
          <p:cNvPr id="104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2057400"/>
            <a:ext cx="3149600" cy="3352800"/>
          </a:xfrm>
          <a:prstGeom prst="rect">
            <a:avLst/>
          </a:prstGeom>
        </p:spPr>
      </p:pic>
      <p:pic>
        <p:nvPicPr>
          <p:cNvPr id="104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400"/>
            <a:ext cx="3149600" cy="3352800"/>
          </a:xfrm>
          <a:prstGeom prst="rect">
            <a:avLst/>
          </a:prstGeom>
        </p:spPr>
      </p:pic>
      <p:pic>
        <p:nvPicPr>
          <p:cNvPr id="104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2057400"/>
            <a:ext cx="4140200" cy="3060700"/>
          </a:xfrm>
          <a:prstGeom prst="rect">
            <a:avLst/>
          </a:prstGeom>
        </p:spPr>
      </p:pic>
      <p:pic>
        <p:nvPicPr>
          <p:cNvPr id="1048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057400"/>
            <a:ext cx="4876800" cy="3352800"/>
          </a:xfrm>
          <a:prstGeom prst="rect">
            <a:avLst/>
          </a:prstGeom>
        </p:spPr>
      </p:pic>
      <p:pic>
        <p:nvPicPr>
          <p:cNvPr id="1049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30" y="1968877"/>
            <a:ext cx="12701" cy="3536573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6331419" y="2049441"/>
            <a:ext cx="347456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692350" y="2342049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35%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376537" y="2634656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692350" y="2930313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35%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737465" y="3222920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37%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782614" y="3518576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38%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6241187" y="3811185"/>
            <a:ext cx="34745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376537" y="4103792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105838" y="4399449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970428" y="4692057"/>
            <a:ext cx="25734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5925312" y="4984665"/>
            <a:ext cx="84379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5%2%  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5880195" y="5280321"/>
            <a:ext cx="573162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3%  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7730022" y="2049441"/>
            <a:ext cx="347456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361681" y="2342049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7730022" y="2634656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271417" y="2930313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271417" y="3222920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316534" y="3518576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7008163" y="3811185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7278860" y="4103792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6737403" y="4399449"/>
            <a:ext cx="25734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6376506" y="4692057"/>
            <a:ext cx="25734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6015544" y="5280321"/>
            <a:ext cx="573161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2%  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8767633" y="2049441"/>
            <a:ext cx="257348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9173679" y="2342049"/>
            <a:ext cx="25734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8632284" y="2634656"/>
            <a:ext cx="25734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24" name="text 1"/>
          <p:cNvSpPr txBox="1"/>
          <p:nvPr/>
        </p:nvSpPr>
        <p:spPr>
          <a:xfrm>
            <a:off x="9038331" y="2930313"/>
            <a:ext cx="25734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25" name="text 1"/>
          <p:cNvSpPr txBox="1"/>
          <p:nvPr/>
        </p:nvSpPr>
        <p:spPr>
          <a:xfrm>
            <a:off x="8993213" y="3222920"/>
            <a:ext cx="25734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26" name="text 1"/>
          <p:cNvSpPr txBox="1"/>
          <p:nvPr/>
        </p:nvSpPr>
        <p:spPr>
          <a:xfrm>
            <a:off x="8993245" y="3518576"/>
            <a:ext cx="25734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27" name="text 1"/>
          <p:cNvSpPr txBox="1"/>
          <p:nvPr/>
        </p:nvSpPr>
        <p:spPr>
          <a:xfrm>
            <a:off x="7459262" y="3811185"/>
            <a:ext cx="25734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28" name="text 1"/>
          <p:cNvSpPr txBox="1"/>
          <p:nvPr/>
        </p:nvSpPr>
        <p:spPr>
          <a:xfrm>
            <a:off x="7820192" y="4103792"/>
            <a:ext cx="482929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8%0%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29" name="text 1"/>
          <p:cNvSpPr txBox="1"/>
          <p:nvPr/>
        </p:nvSpPr>
        <p:spPr>
          <a:xfrm>
            <a:off x="7369093" y="4399449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30" name="text 1"/>
          <p:cNvSpPr txBox="1"/>
          <p:nvPr/>
        </p:nvSpPr>
        <p:spPr>
          <a:xfrm>
            <a:off x="6782518" y="4692057"/>
            <a:ext cx="573194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7%  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31" name="text 1"/>
          <p:cNvSpPr txBox="1"/>
          <p:nvPr/>
        </p:nvSpPr>
        <p:spPr>
          <a:xfrm>
            <a:off x="9895600" y="2049441"/>
            <a:ext cx="347455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32" name="text 1"/>
          <p:cNvSpPr txBox="1"/>
          <p:nvPr/>
        </p:nvSpPr>
        <p:spPr>
          <a:xfrm>
            <a:off x="9940748" y="2342049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33" name="text 1"/>
          <p:cNvSpPr txBox="1"/>
          <p:nvPr/>
        </p:nvSpPr>
        <p:spPr>
          <a:xfrm>
            <a:off x="9624903" y="2634656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34" name="text 1"/>
          <p:cNvSpPr txBox="1"/>
          <p:nvPr/>
        </p:nvSpPr>
        <p:spPr>
          <a:xfrm>
            <a:off x="9715136" y="2930313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35" name="text 1"/>
          <p:cNvSpPr txBox="1"/>
          <p:nvPr/>
        </p:nvSpPr>
        <p:spPr>
          <a:xfrm>
            <a:off x="9670020" y="3222920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36" name="text 1"/>
          <p:cNvSpPr txBox="1"/>
          <p:nvPr/>
        </p:nvSpPr>
        <p:spPr>
          <a:xfrm>
            <a:off x="9579787" y="3518576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55" name="text 1"/>
          <p:cNvSpPr txBox="1"/>
          <p:nvPr/>
        </p:nvSpPr>
        <p:spPr>
          <a:xfrm>
            <a:off x="8090952" y="3811185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56" name="text 1"/>
          <p:cNvSpPr txBox="1"/>
          <p:nvPr/>
        </p:nvSpPr>
        <p:spPr>
          <a:xfrm>
            <a:off x="7955541" y="4399449"/>
            <a:ext cx="25734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57" name="text 1"/>
          <p:cNvSpPr txBox="1"/>
          <p:nvPr/>
        </p:nvSpPr>
        <p:spPr>
          <a:xfrm>
            <a:off x="6917867" y="4984665"/>
            <a:ext cx="25734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58" name="text 1"/>
          <p:cNvSpPr txBox="1"/>
          <p:nvPr/>
        </p:nvSpPr>
        <p:spPr>
          <a:xfrm>
            <a:off x="11068559" y="2049441"/>
            <a:ext cx="257348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59" name="text 1"/>
          <p:cNvSpPr txBox="1"/>
          <p:nvPr/>
        </p:nvSpPr>
        <p:spPr>
          <a:xfrm>
            <a:off x="10978327" y="2342049"/>
            <a:ext cx="257348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60" name="text 1"/>
          <p:cNvSpPr txBox="1"/>
          <p:nvPr/>
        </p:nvSpPr>
        <p:spPr>
          <a:xfrm>
            <a:off x="10843041" y="2634656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61" name="text 1"/>
          <p:cNvSpPr txBox="1"/>
          <p:nvPr/>
        </p:nvSpPr>
        <p:spPr>
          <a:xfrm>
            <a:off x="10752810" y="2930313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62" name="text 1"/>
          <p:cNvSpPr txBox="1"/>
          <p:nvPr/>
        </p:nvSpPr>
        <p:spPr>
          <a:xfrm>
            <a:off x="10707693" y="3222920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63" name="text 1"/>
          <p:cNvSpPr txBox="1"/>
          <p:nvPr/>
        </p:nvSpPr>
        <p:spPr>
          <a:xfrm>
            <a:off x="10617492" y="3518576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20%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64" name="text 1"/>
          <p:cNvSpPr txBox="1"/>
          <p:nvPr/>
        </p:nvSpPr>
        <p:spPr>
          <a:xfrm>
            <a:off x="9895600" y="3811185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47%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65" name="text 1"/>
          <p:cNvSpPr txBox="1"/>
          <p:nvPr/>
        </p:nvSpPr>
        <p:spPr>
          <a:xfrm>
            <a:off x="9579787" y="4103792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66" name="text 1"/>
          <p:cNvSpPr txBox="1"/>
          <p:nvPr/>
        </p:nvSpPr>
        <p:spPr>
          <a:xfrm>
            <a:off x="9579787" y="4399449"/>
            <a:ext cx="347455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58%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67" name="text 1"/>
          <p:cNvSpPr txBox="1"/>
          <p:nvPr/>
        </p:nvSpPr>
        <p:spPr>
          <a:xfrm>
            <a:off x="9173742" y="4692057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68" name="text 1"/>
          <p:cNvSpPr txBox="1"/>
          <p:nvPr/>
        </p:nvSpPr>
        <p:spPr>
          <a:xfrm>
            <a:off x="9083508" y="4984665"/>
            <a:ext cx="347457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77%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69" name="text 1"/>
          <p:cNvSpPr txBox="1"/>
          <p:nvPr/>
        </p:nvSpPr>
        <p:spPr>
          <a:xfrm>
            <a:off x="8722580" y="5280321"/>
            <a:ext cx="347456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90%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70" name="text 1"/>
          <p:cNvSpPr txBox="1"/>
          <p:nvPr/>
        </p:nvSpPr>
        <p:spPr>
          <a:xfrm>
            <a:off x="1656524" y="2024791"/>
            <a:ext cx="4237496" cy="31659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950854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Medikamenti</a:t>
            </a:r>
            <a:endParaRPr sz="1600">
              <a:latin typeface="Calibri"/>
              <a:cs typeface="Calibri"/>
            </a:endParaRPr>
          </a:p>
          <a:p>
            <a:pPr marL="2077855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An alīzes un  izmeklējumi</a:t>
            </a:r>
            <a:endParaRPr sz="1600">
              <a:latin typeface="Calibri"/>
              <a:cs typeface="Calibri"/>
            </a:endParaRPr>
          </a:p>
          <a:p>
            <a:pPr marL="3235526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Ārstēš an a</a:t>
            </a:r>
            <a:endParaRPr sz="1600">
              <a:latin typeface="Calibri"/>
              <a:cs typeface="Calibri"/>
            </a:endParaRPr>
          </a:p>
          <a:p>
            <a:pPr marL="2507433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Slimn īcas izmak sas</a:t>
            </a:r>
            <a:endParaRPr sz="1600">
              <a:latin typeface="Calibri"/>
              <a:cs typeface="Calibri"/>
            </a:endParaRPr>
          </a:p>
          <a:p>
            <a:pPr marL="2085345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Transporta pakalpojumi</a:t>
            </a:r>
            <a:endParaRPr sz="1600">
              <a:latin typeface="Calibri"/>
              <a:cs typeface="Calibri"/>
            </a:endParaRPr>
          </a:p>
          <a:p>
            <a:pPr marL="590745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Vizītes pie veselības aprūpes speciālistiem</a:t>
            </a:r>
            <a:endParaRPr sz="1600">
              <a:latin typeface="Calibri"/>
              <a:cs typeface="Calibri"/>
            </a:endParaRPr>
          </a:p>
          <a:p>
            <a:pPr marL="2374589">
              <a:lnSpc>
                <a:spcPct val="100000"/>
              </a:lnSpc>
            </a:pPr>
            <a:r>
              <a:rPr sz="1359" spc="10" dirty="0">
                <a:solidFill>
                  <a:srgbClr val="595959"/>
                </a:solidFill>
                <a:latin typeface="Calibri"/>
                <a:cs typeface="Calibri"/>
              </a:rPr>
              <a:t>Sk āb ekļa terap ija</a:t>
            </a:r>
            <a:endParaRPr sz="1300">
              <a:latin typeface="Calibri"/>
              <a:cs typeface="Calibri"/>
            </a:endParaRPr>
          </a:p>
          <a:p>
            <a:pPr marL="2643703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Sp eciāla diēta</a:t>
            </a:r>
            <a:endParaRPr sz="1600">
              <a:latin typeface="Calibri"/>
              <a:cs typeface="Calibri"/>
            </a:endParaRPr>
          </a:p>
          <a:p>
            <a:pPr marL="1871543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Rehabilitācija, fizioterapija</a:t>
            </a:r>
            <a:endParaRPr sz="1600">
              <a:latin typeface="Calibri"/>
              <a:cs typeface="Calibri"/>
            </a:endParaRPr>
          </a:p>
          <a:p>
            <a:pPr marL="342966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Palīglīdzekļi un investīcijas (ratiņkrēsls, mājas…</a:t>
            </a:r>
            <a:endParaRPr sz="16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549" spc="10" dirty="0">
                <a:solidFill>
                  <a:srgbClr val="595959"/>
                </a:solidFill>
                <a:latin typeface="Calibri"/>
                <a:cs typeface="Calibri"/>
              </a:rPr>
              <a:t>Mājas aprūpes pakalpojumi (asistents, aukle u. c.)</a:t>
            </a:r>
            <a:endParaRPr sz="500">
              <a:latin typeface="Calibri"/>
              <a:cs typeface="Calibri"/>
            </a:endParaRPr>
          </a:p>
          <a:p>
            <a:pPr marL="272149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Paliatīvā ap rū pe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50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70" y="1232995"/>
            <a:ext cx="97641" cy="97641"/>
          </a:xfrm>
          <a:prstGeom prst="rect">
            <a:avLst/>
          </a:prstGeom>
        </p:spPr>
      </p:pic>
      <p:sp>
        <p:nvSpPr>
          <p:cNvPr id="1071" name="text 1"/>
          <p:cNvSpPr txBox="1"/>
          <p:nvPr/>
        </p:nvSpPr>
        <p:spPr>
          <a:xfrm>
            <a:off x="1377068" y="1192953"/>
            <a:ext cx="1814912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Jā ,  bet  es ar t o ti ek u g a lā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51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67" y="1232995"/>
            <a:ext cx="97641" cy="97641"/>
          </a:xfrm>
          <a:prstGeom prst="rect">
            <a:avLst/>
          </a:prstGeom>
        </p:spPr>
      </p:pic>
      <p:sp>
        <p:nvSpPr>
          <p:cNvPr id="1072" name="text 1"/>
          <p:cNvSpPr txBox="1"/>
          <p:nvPr/>
        </p:nvSpPr>
        <p:spPr>
          <a:xfrm>
            <a:off x="6676865" y="1192953"/>
            <a:ext cx="1275306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Jā ,  bet  t as  ir g rūt i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52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70" y="1516139"/>
            <a:ext cx="97641" cy="97641"/>
          </a:xfrm>
          <a:prstGeom prst="rect">
            <a:avLst/>
          </a:prstGeom>
        </p:spPr>
      </p:pic>
      <p:sp>
        <p:nvSpPr>
          <p:cNvPr id="1073" name="text 1"/>
          <p:cNvSpPr txBox="1"/>
          <p:nvPr/>
        </p:nvSpPr>
        <p:spPr>
          <a:xfrm>
            <a:off x="1377068" y="1476417"/>
            <a:ext cx="1901145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spc="10" dirty="0">
                <a:solidFill>
                  <a:srgbClr val="595959"/>
                </a:solidFill>
                <a:latin typeface="Calibri"/>
                <a:cs typeface="Calibri"/>
              </a:rPr>
              <a:t>Jā ,  bet  nev aru  to  a tļ au ti es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53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67" y="1516139"/>
            <a:ext cx="97641" cy="97641"/>
          </a:xfrm>
          <a:prstGeom prst="rect">
            <a:avLst/>
          </a:prstGeom>
        </p:spPr>
      </p:pic>
      <p:sp>
        <p:nvSpPr>
          <p:cNvPr id="1074" name="text 1"/>
          <p:cNvSpPr txBox="1"/>
          <p:nvPr/>
        </p:nvSpPr>
        <p:spPr>
          <a:xfrm>
            <a:off x="6676865" y="1476417"/>
            <a:ext cx="4486195" cy="194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595959"/>
                </a:solidFill>
                <a:latin typeface="Calibri"/>
                <a:cs typeface="Calibri"/>
              </a:rPr>
              <a:t>Nē, to apmaksā no val sts vai pacientu organizācijas līdzekļ iem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054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70" y="1799283"/>
            <a:ext cx="97641" cy="97641"/>
          </a:xfrm>
          <a:prstGeom prst="rect">
            <a:avLst/>
          </a:prstGeom>
        </p:spPr>
      </p:pic>
      <p:sp>
        <p:nvSpPr>
          <p:cNvPr id="1075" name="text 1"/>
          <p:cNvSpPr txBox="1"/>
          <p:nvPr/>
        </p:nvSpPr>
        <p:spPr>
          <a:xfrm>
            <a:off x="1377068" y="1759880"/>
            <a:ext cx="1937184" cy="194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95959"/>
                </a:solidFill>
                <a:latin typeface="Calibri"/>
                <a:cs typeface="Calibri"/>
              </a:rPr>
              <a:t>Nē, tas uz mani neattiecas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05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5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05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05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06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06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2954570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30" spc="10" dirty="0">
                <a:solidFill>
                  <a:srgbClr val="55A839"/>
                </a:solidFill>
                <a:latin typeface="Calibri Light"/>
                <a:cs typeface="Calibri Light"/>
              </a:rPr>
              <a:t>Tu v i n i e k u  a t b a l s t s 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81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0739" y="5642942"/>
            <a:ext cx="10201964" cy="5235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29. Vai nepieciešamības gadījumā Jums ir iespēja saņemt palīdzību no ģimenes, draugiem, darba kolēģiem vai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i="1" spc="10" dirty="0">
                <a:solidFill>
                  <a:srgbClr val="BFBFBF"/>
                </a:solidFill>
                <a:latin typeface="Arial"/>
                <a:cs typeface="Arial"/>
              </a:rPr>
              <a:t>citiem Jums pazīstamiem cilvēkiem?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6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15" y="2425700"/>
            <a:ext cx="7258185" cy="1930400"/>
          </a:xfrm>
          <a:prstGeom prst="rect">
            <a:avLst/>
          </a:prstGeom>
        </p:spPr>
      </p:pic>
      <p:pic>
        <p:nvPicPr>
          <p:cNvPr id="106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2425700"/>
            <a:ext cx="2743200" cy="1930400"/>
          </a:xfrm>
          <a:prstGeom prst="rect">
            <a:avLst/>
          </a:prstGeom>
        </p:spPr>
      </p:pic>
      <p:pic>
        <p:nvPicPr>
          <p:cNvPr id="106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300" y="2425700"/>
            <a:ext cx="279400" cy="1930400"/>
          </a:xfrm>
          <a:prstGeom prst="rect">
            <a:avLst/>
          </a:prstGeom>
        </p:spPr>
      </p:pic>
      <p:pic>
        <p:nvPicPr>
          <p:cNvPr id="106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66" y="2010788"/>
            <a:ext cx="12701" cy="2770762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588242" y="4002942"/>
            <a:ext cx="397174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547268" y="2625246"/>
            <a:ext cx="3971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629942" y="4002942"/>
            <a:ext cx="39693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0571866" y="2625246"/>
            <a:ext cx="29417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119881" y="4002942"/>
            <a:ext cx="29417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051379" y="2625246"/>
            <a:ext cx="29417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51191" y="3987702"/>
            <a:ext cx="180218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MATERIĀLA palīdzība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920750" y="2606959"/>
            <a:ext cx="201432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solidFill>
                  <a:srgbClr val="595959"/>
                </a:solidFill>
                <a:latin typeface="Calibri"/>
                <a:cs typeface="Calibri"/>
              </a:rPr>
              <a:t>NEMATERIĀ LA  p alīdzība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06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66" y="1711600"/>
            <a:ext cx="111586" cy="111586"/>
          </a:xfrm>
          <a:prstGeom prst="rect">
            <a:avLst/>
          </a:prstGeom>
        </p:spPr>
      </p:pic>
      <p:sp>
        <p:nvSpPr>
          <p:cNvPr id="14" name="text 1"/>
          <p:cNvSpPr txBox="1"/>
          <p:nvPr/>
        </p:nvSpPr>
        <p:spPr>
          <a:xfrm>
            <a:off x="3374682" y="1668174"/>
            <a:ext cx="20411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67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87" y="1711600"/>
            <a:ext cx="111586" cy="111586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3825603" y="1668174"/>
            <a:ext cx="26558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Nē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68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74" y="1711600"/>
            <a:ext cx="111585" cy="111586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4346690" y="1668174"/>
            <a:ext cx="28204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07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7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07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07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07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07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9428730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Tu v i n i e k u  atbalsts: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mērķgrupas salīdzinājums ar visiem Latvijas iedzīvotājiem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82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0738" y="5286326"/>
            <a:ext cx="10645583" cy="784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i="1" spc="10" dirty="0">
                <a:solidFill>
                  <a:srgbClr val="BFBFBF"/>
                </a:solidFill>
                <a:latin typeface="Arial"/>
                <a:cs typeface="Arial"/>
              </a:rPr>
              <a:t>29. Vai nepieciešamības gadījumā Jums ir iespēja saņemt palīdzību no ģimenes, draugiem, darba kolēģiem vai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ciBem Jums pazīstamiem cilvēkiem? un EU-SILC apsekojums 2018 (CSB): Va i nepieciešamības gadījumā Jums ir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20" i="1" spc="10" dirty="0">
                <a:solidFill>
                  <a:srgbClr val="BFBFBF"/>
                </a:solidFill>
                <a:latin typeface="Arial"/>
                <a:cs typeface="Arial"/>
              </a:rPr>
              <a:t>iespēja saņemt materiālu palīdzību no ģimenes, draugiem, darba kolēģiem vai ciBem Jums pazīstamiem cilvēkiem?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7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667000"/>
            <a:ext cx="4064000" cy="1587500"/>
          </a:xfrm>
          <a:prstGeom prst="rect">
            <a:avLst/>
          </a:prstGeom>
        </p:spPr>
      </p:pic>
      <p:pic>
        <p:nvPicPr>
          <p:cNvPr id="107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4254500"/>
            <a:ext cx="4064000" cy="67310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152400" y="3515263"/>
            <a:ext cx="55156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65.0%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349533" y="3384198"/>
            <a:ext cx="5515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77.9%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546665" y="3451254"/>
            <a:ext cx="5515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71.3%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743797" y="3381151"/>
            <a:ext cx="5515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78.3%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1285" y="4511959"/>
            <a:ext cx="61379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-33.3%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318419" y="4399183"/>
            <a:ext cx="61379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-22.1%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515739" y="4466239"/>
            <a:ext cx="10810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577906" y="4466239"/>
            <a:ext cx="551200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28.7%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712872" y="4393087"/>
            <a:ext cx="108102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775039" y="4393087"/>
            <a:ext cx="551200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21.7%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7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54" y="5117919"/>
            <a:ext cx="111586" cy="111586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2951270" y="5075838"/>
            <a:ext cx="19852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7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57" y="5117919"/>
            <a:ext cx="111586" cy="111586"/>
          </a:xfrm>
          <a:prstGeom prst="rect">
            <a:avLst/>
          </a:prstGeom>
        </p:spPr>
      </p:pic>
      <p:sp>
        <p:nvSpPr>
          <p:cNvPr id="17" name="text 1"/>
          <p:cNvSpPr txBox="1"/>
          <p:nvPr/>
        </p:nvSpPr>
        <p:spPr>
          <a:xfrm>
            <a:off x="3373772" y="5075838"/>
            <a:ext cx="23855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nē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80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2438400"/>
            <a:ext cx="4152900" cy="1816100"/>
          </a:xfrm>
          <a:prstGeom prst="rect">
            <a:avLst/>
          </a:prstGeom>
        </p:spPr>
      </p:pic>
      <p:pic>
        <p:nvPicPr>
          <p:cNvPr id="108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4254500"/>
            <a:ext cx="4152900" cy="266700"/>
          </a:xfrm>
          <a:prstGeom prst="rect">
            <a:avLst/>
          </a:prstGeom>
        </p:spPr>
      </p:pic>
      <p:sp>
        <p:nvSpPr>
          <p:cNvPr id="18" name="text 1"/>
          <p:cNvSpPr txBox="1"/>
          <p:nvPr/>
        </p:nvSpPr>
        <p:spPr>
          <a:xfrm>
            <a:off x="6783569" y="3286663"/>
            <a:ext cx="5515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88.3%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005151" y="3265326"/>
            <a:ext cx="5515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90.3%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9226733" y="3304951"/>
            <a:ext cx="55156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86.4%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0448317" y="3262278"/>
            <a:ext cx="551565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90.6%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6803950" y="4255927"/>
            <a:ext cx="51079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-8.3%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025534" y="4268119"/>
            <a:ext cx="510793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-9.7%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9195808" y="4307743"/>
            <a:ext cx="613368" cy="222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-13.6%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0468858" y="4265071"/>
            <a:ext cx="108103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0531024" y="4265071"/>
            <a:ext cx="44825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9.4%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82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97" y="5117919"/>
            <a:ext cx="111586" cy="111586"/>
          </a:xfrm>
          <a:prstGeom prst="rect">
            <a:avLst/>
          </a:prstGeom>
        </p:spPr>
      </p:pic>
      <p:sp>
        <p:nvSpPr>
          <p:cNvPr id="27" name="text 1"/>
          <p:cNvSpPr txBox="1"/>
          <p:nvPr/>
        </p:nvSpPr>
        <p:spPr>
          <a:xfrm>
            <a:off x="8669913" y="5075838"/>
            <a:ext cx="19852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jā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83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799" y="5117919"/>
            <a:ext cx="111586" cy="111586"/>
          </a:xfrm>
          <a:prstGeom prst="rect">
            <a:avLst/>
          </a:prstGeom>
        </p:spPr>
      </p:pic>
      <p:sp>
        <p:nvSpPr>
          <p:cNvPr id="28" name="text 1"/>
          <p:cNvSpPr txBox="1"/>
          <p:nvPr/>
        </p:nvSpPr>
        <p:spPr>
          <a:xfrm>
            <a:off x="9092414" y="5075838"/>
            <a:ext cx="238556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595959"/>
                </a:solidFill>
                <a:latin typeface="Calibri"/>
                <a:cs typeface="Calibri"/>
              </a:rPr>
              <a:t>nē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84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4255414"/>
            <a:ext cx="10626101" cy="12701"/>
          </a:xfrm>
          <a:prstGeom prst="rect">
            <a:avLst/>
          </a:prstGeom>
        </p:spPr>
      </p:pic>
      <p:sp>
        <p:nvSpPr>
          <p:cNvPr id="29" name="text 1"/>
          <p:cNvSpPr txBox="1"/>
          <p:nvPr/>
        </p:nvSpPr>
        <p:spPr>
          <a:xfrm>
            <a:off x="1005842" y="1548674"/>
            <a:ext cx="1667459" cy="2577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b="1" spc="10" dirty="0">
                <a:latin typeface="Arial"/>
                <a:cs typeface="Arial"/>
              </a:rPr>
              <a:t>Materiālā palīdzība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1201785" y="1954687"/>
            <a:ext cx="34921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89" spc="10" dirty="0">
                <a:latin typeface="Calibri"/>
                <a:cs typeface="Calibri"/>
              </a:rPr>
              <a:t>PA 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2025664" y="1954687"/>
            <a:ext cx="119211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visi iedzīvotāji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56" name="text 1"/>
          <p:cNvSpPr txBox="1"/>
          <p:nvPr/>
        </p:nvSpPr>
        <p:spPr>
          <a:xfrm>
            <a:off x="3670667" y="1954687"/>
            <a:ext cx="353811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65+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57" name="text 1"/>
          <p:cNvSpPr txBox="1"/>
          <p:nvPr/>
        </p:nvSpPr>
        <p:spPr>
          <a:xfrm>
            <a:off x="4667918" y="1954687"/>
            <a:ext cx="75752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sievietes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58" name="text 1"/>
          <p:cNvSpPr txBox="1"/>
          <p:nvPr/>
        </p:nvSpPr>
        <p:spPr>
          <a:xfrm>
            <a:off x="6727835" y="1545626"/>
            <a:ext cx="280396" cy="2577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59" name="text 1"/>
          <p:cNvSpPr txBox="1"/>
          <p:nvPr/>
        </p:nvSpPr>
        <p:spPr>
          <a:xfrm>
            <a:off x="6962786" y="1545626"/>
            <a:ext cx="211124" cy="2577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60" name="text 1"/>
          <p:cNvSpPr txBox="1"/>
          <p:nvPr/>
        </p:nvSpPr>
        <p:spPr>
          <a:xfrm>
            <a:off x="7127885" y="1545626"/>
            <a:ext cx="1484620" cy="2577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b="1" spc="10" dirty="0">
                <a:latin typeface="Arial"/>
                <a:cs typeface="Arial"/>
              </a:rPr>
              <a:t>ateriālā palīdzība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61" name="text 1"/>
          <p:cNvSpPr txBox="1"/>
          <p:nvPr/>
        </p:nvSpPr>
        <p:spPr>
          <a:xfrm>
            <a:off x="6845397" y="1954687"/>
            <a:ext cx="351374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89" spc="10" dirty="0">
                <a:latin typeface="Calibri"/>
                <a:cs typeface="Calibri"/>
              </a:rPr>
              <a:t>PA 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62" name="text 1"/>
          <p:cNvSpPr txBox="1"/>
          <p:nvPr/>
        </p:nvSpPr>
        <p:spPr>
          <a:xfrm>
            <a:off x="7695402" y="1954687"/>
            <a:ext cx="1190289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visi iedzīvotāji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63" name="text 1"/>
          <p:cNvSpPr txBox="1"/>
          <p:nvPr/>
        </p:nvSpPr>
        <p:spPr>
          <a:xfrm>
            <a:off x="9340406" y="1954687"/>
            <a:ext cx="353812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65+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64" name="text 1"/>
          <p:cNvSpPr txBox="1"/>
          <p:nvPr/>
        </p:nvSpPr>
        <p:spPr>
          <a:xfrm>
            <a:off x="10337657" y="1954687"/>
            <a:ext cx="757528" cy="222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Calibri"/>
                <a:cs typeface="Calibri"/>
              </a:rPr>
              <a:t>sievietes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08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8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08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08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09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09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9402181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55A839"/>
                </a:solidFill>
                <a:latin typeface="Calibri Light"/>
                <a:cs typeface="Calibri Light"/>
              </a:rPr>
              <a:t>Ve s e l ī b a s  a p r ū p e s  u n  s o c i ā l o  p a ka l p o j u m u  pieejamība (1)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57645" y="1060831"/>
            <a:ext cx="9968418" cy="3807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Aptaujātie lielāko daļu </a:t>
            </a:r>
            <a:r>
              <a:rPr sz="2200" b="1" spc="10" dirty="0">
                <a:solidFill>
                  <a:srgbClr val="7F7F7F"/>
                </a:solidFill>
                <a:latin typeface="Arial"/>
                <a:cs typeface="Arial"/>
              </a:rPr>
              <a:t>informācijas </a:t>
            </a: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par savu reto slimību saņem no veselības aprūpes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86245" y="1291227"/>
            <a:ext cx="10053215" cy="3544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solidFill>
                  <a:srgbClr val="7F7F7F"/>
                </a:solidFill>
                <a:latin typeface="Calibri"/>
                <a:cs typeface="Calibri"/>
              </a:rPr>
              <a:t>speciālistiem slimnīcā (68%), kā arī </a:t>
            </a:r>
            <a:r>
              <a:rPr sz="2050" b="1" spc="10" dirty="0">
                <a:solidFill>
                  <a:srgbClr val="7F7F7F"/>
                </a:solidFill>
                <a:latin typeface="Arial"/>
                <a:cs typeface="Arial"/>
              </a:rPr>
              <a:t>būtisks informācijas avots ir pacientu biedrība </a:t>
            </a:r>
            <a:r>
              <a:rPr sz="2050" spc="10" dirty="0">
                <a:solidFill>
                  <a:srgbClr val="7F7F7F"/>
                </a:solidFill>
                <a:latin typeface="Calibri"/>
                <a:cs typeface="Calibri"/>
              </a:rPr>
              <a:t>(58%,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86245" y="1578984"/>
            <a:ext cx="10259390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40" spc="10" dirty="0">
                <a:solidFill>
                  <a:srgbClr val="7F7F7F"/>
                </a:solidFill>
                <a:latin typeface="Calibri"/>
                <a:cs typeface="Calibri"/>
              </a:rPr>
              <a:t>kas ir ievērojami vairāk kā vidēji cilvēkiem ar retām slimībām Eiropā – 23%). 37% aptaujāto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86245" y="1807584"/>
            <a:ext cx="9723061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informāciju iegūst internetā, bet 27% nosauca arī ģimenes ārstu kā informācijas avotu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57645" y="2127631"/>
            <a:ext cx="9776428" cy="3807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050" spc="10" dirty="0">
                <a:solidFill>
                  <a:srgbClr val="7F7F7F"/>
                </a:solidFill>
                <a:latin typeface="Calibri"/>
                <a:cs typeface="Calibri"/>
              </a:rPr>
              <a:t>53% aptaujāto uzskata, ka ir </a:t>
            </a:r>
            <a:r>
              <a:rPr sz="2050" b="1" spc="10" dirty="0">
                <a:solidFill>
                  <a:srgbClr val="7F7F7F"/>
                </a:solidFill>
                <a:latin typeface="Arial"/>
                <a:cs typeface="Arial"/>
              </a:rPr>
              <a:t>labi informēti par atbilstošiem speciālistiem</a:t>
            </a:r>
            <a:r>
              <a:rPr sz="2050" spc="10" dirty="0">
                <a:solidFill>
                  <a:srgbClr val="7F7F7F"/>
                </a:solidFill>
                <a:latin typeface="Calibri"/>
                <a:cs typeface="Calibri"/>
              </a:rPr>
              <a:t>, 42% - par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86245" y="2404992"/>
            <a:ext cx="10377230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atbilstošiem veselības aprūpes pakalpojumiem, 35% - par valsts sociālajiem pakalpojumiem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86245" y="2645784"/>
            <a:ext cx="10299734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un 21% - par pašvaldību sociālajiem pakalpojumiem, 27% - par finansiālo atbalstu, bet 25%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86245" y="2874384"/>
            <a:ext cx="10084249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- par pakalpojumiem cilvēkiem ar invaliditāti, savukārt 23% - par tiesībām, kas attiecas uz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57645" y="3115176"/>
            <a:ext cx="10533168" cy="6556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retas slimības radītajām sekām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05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050" b="1" spc="10" dirty="0">
                <a:solidFill>
                  <a:srgbClr val="7F7F7F"/>
                </a:solidFill>
                <a:latin typeface="Arial"/>
                <a:cs typeface="Arial"/>
              </a:rPr>
              <a:t>Aprūpi parasti organizē paši pacienti </a:t>
            </a:r>
            <a:r>
              <a:rPr sz="2050" spc="10" dirty="0">
                <a:solidFill>
                  <a:srgbClr val="7F7F7F"/>
                </a:solidFill>
                <a:latin typeface="Calibri"/>
                <a:cs typeface="Calibri"/>
              </a:rPr>
              <a:t>(73%) vai </a:t>
            </a:r>
            <a:r>
              <a:rPr sz="2050" b="1" spc="10" dirty="0">
                <a:solidFill>
                  <a:srgbClr val="7F7F7F"/>
                </a:solidFill>
                <a:latin typeface="Arial"/>
                <a:cs typeface="Arial"/>
              </a:rPr>
              <a:t>viņu pieaugušie bērni </a:t>
            </a:r>
            <a:r>
              <a:rPr sz="2050" spc="10" dirty="0">
                <a:solidFill>
                  <a:srgbClr val="7F7F7F"/>
                </a:solidFill>
                <a:latin typeface="Calibri"/>
                <a:cs typeface="Calibri"/>
              </a:rPr>
              <a:t>(35%; pretēji Eiropas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86245" y="3712584"/>
            <a:ext cx="10243162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datiem, kur cilvēkiem ar retām slimībām aprūpi organizē māte/tēvs) un dzīvesbiedrs (23%;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57645" y="3941184"/>
            <a:ext cx="9846363" cy="6678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Eiropā – tikai 5%)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11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110" spc="10" dirty="0">
                <a:solidFill>
                  <a:srgbClr val="7F7F7F"/>
                </a:solidFill>
                <a:latin typeface="Calibri"/>
                <a:cs typeface="Calibri"/>
              </a:rPr>
              <a:t>Aptaujātie ievērojami biežāk kā vidēji Latvijas iedzīvotāji </a:t>
            </a:r>
            <a:r>
              <a:rPr sz="2110" b="1" spc="10" dirty="0">
                <a:solidFill>
                  <a:srgbClr val="7F7F7F"/>
                </a:solidFill>
                <a:latin typeface="Arial"/>
                <a:cs typeface="Arial"/>
              </a:rPr>
              <a:t>nevarēja saņemt vajadzīgos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86245" y="4491627"/>
            <a:ext cx="9930713" cy="3544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10" b="1" spc="10" dirty="0">
                <a:solidFill>
                  <a:srgbClr val="7F7F7F"/>
                </a:solidFill>
                <a:latin typeface="Arial"/>
                <a:cs typeface="Arial"/>
              </a:rPr>
              <a:t>pakalpojumus </a:t>
            </a:r>
            <a:r>
              <a:rPr sz="2110" spc="10" dirty="0">
                <a:solidFill>
                  <a:srgbClr val="7F7F7F"/>
                </a:solidFill>
                <a:latin typeface="Calibri"/>
                <a:cs typeface="Calibri"/>
              </a:rPr>
              <a:t>(attiecīgi 68% un 89%, kam pakalpojumi bija pieejami). Aptaujātie biežāk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986245" y="4779384"/>
            <a:ext cx="10060826" cy="3064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nogaidīja, vai nekļūs labāk (10%), saskārās ar garām rindām (8%) vai nevarēja to atļauties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986245" y="5007984"/>
            <a:ext cx="9690341" cy="3064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(7%). 10 reizes biežāk aptaujātajiem bija bailes no ārsta, bet trīs reizes biežāk kā vidēji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986245" y="5248776"/>
            <a:ext cx="9212326" cy="3064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Latvijas iedzīvotāji nezināja labu speciālistu. Bija arī citi iemesli, piemēram, nebija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986245" y="5477376"/>
            <a:ext cx="9529076" cy="3064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pārnēsājamā skābekļa aparāta, nebija skaidra diagnoze vai arī veselības dēļ nevarēja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986245" y="5718168"/>
            <a:ext cx="1832807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apmeklēt ārstu.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83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09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09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09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09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09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9406225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55A839"/>
                </a:solidFill>
                <a:latin typeface="Calibri Light"/>
                <a:cs typeface="Calibri Light"/>
              </a:rPr>
              <a:t>Ve s e l ī b a s  a p r ū p e s  u n  s o c i ā l o  p a ka l p o j u m u  pieejamība (2)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464563"/>
            <a:ext cx="9508238" cy="4153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A"ecībā uz dažādiem pakalpojumiem, nepieejamība 7ek rēķināta kā daļēji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240" y="1810366"/>
            <a:ext cx="8898697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apmierinātā vai vispār neapmierinātā vajadzība. Aptaujātajiem visvairāk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240" y="2051739"/>
            <a:ext cx="10228916" cy="386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neapmierinātā vajadzība 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ir «piemērotas brīvdienas vai terapei7skā atpūta» (67%),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240" y="2395582"/>
            <a:ext cx="9386014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rehabilitācijas pakalpojumi un terapija (60%), invaliditātes pabals7 (55%) un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29639" y="2685142"/>
            <a:ext cx="10217619" cy="746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nodokļu atvieglojumi (50%).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8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PA H kā retas slimības aprūpi būtu jānodrošina </a:t>
            </a:r>
            <a:r>
              <a:rPr sz="2280" b="1" spc="10" dirty="0">
                <a:solidFill>
                  <a:srgbClr val="7F7F7F"/>
                </a:solidFill>
                <a:latin typeface="Arial"/>
                <a:cs typeface="Arial"/>
              </a:rPr>
              <a:t>mul3disciplinārai komandai</a:t>
            </a:r>
            <a:r>
              <a:rPr sz="2280" spc="10" dirty="0">
                <a:solidFill>
                  <a:srgbClr val="7F7F7F"/>
                </a:solidFill>
                <a:latin typeface="Calibri"/>
                <a:cs typeface="Calibri"/>
              </a:rPr>
              <a:t>. Taču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240" y="3410566"/>
            <a:ext cx="10157623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ne visi aptaujā7e saņem kvalitaRvu aprūpi pie visiem speciālis7em. 48% aptaujāto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8240" y="3651939"/>
            <a:ext cx="9979696" cy="386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90" b="1" spc="10" dirty="0">
                <a:solidFill>
                  <a:srgbClr val="7F7F7F"/>
                </a:solidFill>
                <a:latin typeface="Arial"/>
                <a:cs typeface="Arial"/>
              </a:rPr>
              <a:t>speciālistu savstarpējo komunikāciju vērtēja kā sliktu </a:t>
            </a:r>
            <a:r>
              <a:rPr sz="2190" spc="10" dirty="0">
                <a:solidFill>
                  <a:srgbClr val="7F7F7F"/>
                </a:solidFill>
                <a:latin typeface="Calibri"/>
                <a:cs typeface="Calibri"/>
              </a:rPr>
              <a:t>(taču tas nav 7k kri7ski kā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29639" y="3995782"/>
            <a:ext cx="9888561" cy="7437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cilvēku ar retām slimībām Eiropā vērtējumā – a"ecīgi 67%).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34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Gandrīz visiem aptaujātajiem aprūpē ir iesaisRts </a:t>
            </a: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kardiologs 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(98%) un </a:t>
            </a: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ģimenes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58240" y="4654731"/>
            <a:ext cx="9932130" cy="386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40" b="1" spc="10" dirty="0">
                <a:solidFill>
                  <a:srgbClr val="7F7F7F"/>
                </a:solidFill>
                <a:latin typeface="Arial"/>
                <a:cs typeface="Arial"/>
              </a:rPr>
              <a:t>ārsts </a:t>
            </a:r>
            <a:r>
              <a:rPr sz="2340" spc="10" dirty="0">
                <a:solidFill>
                  <a:srgbClr val="7F7F7F"/>
                </a:solidFill>
                <a:latin typeface="Calibri"/>
                <a:cs typeface="Calibri"/>
              </a:rPr>
              <a:t>(97%), taču ģimenes ārsta kompetence retajā slimībā varētu būt labāka (24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58240" y="4998574"/>
            <a:ext cx="8852515" cy="334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no 43 atbildēm par nepie7ekamu slimības izpratni). Izpratni par slimību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58239" y="5291182"/>
            <a:ext cx="8922532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nepieciešams uzlabot arī VDEĀK, medmāsām, sociālajiem darbiniekiem,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58240" y="5580742"/>
            <a:ext cx="3623907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farmacei7em un ģenē7ķiem.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84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10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0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10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10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10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10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9404046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90" spc="10" dirty="0">
                <a:solidFill>
                  <a:srgbClr val="55A839"/>
                </a:solidFill>
                <a:latin typeface="Calibri Light"/>
                <a:cs typeface="Calibri Light"/>
              </a:rPr>
              <a:t>Ve s e l ī b a s  a p r ū p e s  u n  s o c i ā l o  p a ka l p o j u m u  p i e e j a m ī b a  (3)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137031"/>
            <a:ext cx="10308628" cy="3807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1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110" spc="10" dirty="0">
                <a:solidFill>
                  <a:srgbClr val="7F7F7F"/>
                </a:solidFill>
                <a:latin typeface="Calibri"/>
                <a:cs typeface="Calibri"/>
              </a:rPr>
              <a:t>75% aptaujāto atzina, ka viņu </a:t>
            </a:r>
            <a:r>
              <a:rPr sz="2110" b="1" spc="10" dirty="0">
                <a:solidFill>
                  <a:srgbClr val="7F7F7F"/>
                </a:solidFill>
                <a:latin typeface="Arial"/>
                <a:cs typeface="Arial"/>
              </a:rPr>
              <a:t>retās slimības izmaksas ir lielas </a:t>
            </a:r>
            <a:r>
              <a:rPr sz="2110" spc="10" dirty="0">
                <a:solidFill>
                  <a:srgbClr val="7F7F7F"/>
                </a:solidFill>
                <a:latin typeface="Calibri"/>
                <a:cs typeface="Calibri"/>
              </a:rPr>
              <a:t>(salīdzinājumam – attiecīgi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9639" y="1454016"/>
            <a:ext cx="10397536" cy="6922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73% cilvēki ar retām slimībām Eiropā)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05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050" spc="10" dirty="0">
                <a:solidFill>
                  <a:srgbClr val="7F7F7F"/>
                </a:solidFill>
                <a:latin typeface="Calibri"/>
                <a:cs typeface="Calibri"/>
              </a:rPr>
              <a:t>Aptaujātie visbiežāk </a:t>
            </a:r>
            <a:r>
              <a:rPr sz="2050" b="1" spc="10" dirty="0">
                <a:solidFill>
                  <a:srgbClr val="7F7F7F"/>
                </a:solidFill>
                <a:latin typeface="Arial"/>
                <a:cs typeface="Arial"/>
              </a:rPr>
              <a:t>nevar atļauties samaksāt par rehabilitāciju un fizioterapiju </a:t>
            </a:r>
            <a:r>
              <a:rPr sz="2050" spc="10" dirty="0">
                <a:solidFill>
                  <a:srgbClr val="7F7F7F"/>
                </a:solidFill>
                <a:latin typeface="Calibri"/>
                <a:cs typeface="Calibri"/>
              </a:rPr>
              <a:t>(17%) un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239" y="2065419"/>
            <a:ext cx="10377080" cy="3544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10" spc="10" dirty="0">
                <a:solidFill>
                  <a:srgbClr val="7F7F7F"/>
                </a:solidFill>
                <a:latin typeface="Calibri"/>
                <a:cs typeface="Calibri"/>
              </a:rPr>
              <a:t>mājas aprūpes pakalpojumiem (12%). Kopumā aptaujātajiem </a:t>
            </a:r>
            <a:r>
              <a:rPr sz="2110" b="1" spc="10" dirty="0">
                <a:solidFill>
                  <a:srgbClr val="7F7F7F"/>
                </a:solidFill>
                <a:latin typeface="Arial"/>
                <a:cs typeface="Arial"/>
              </a:rPr>
              <a:t>sagādā grūtības un viņi nevar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239" y="2333643"/>
            <a:ext cx="9720550" cy="3544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b="1" spc="10" dirty="0">
                <a:solidFill>
                  <a:srgbClr val="7F7F7F"/>
                </a:solidFill>
                <a:latin typeface="Arial"/>
                <a:cs typeface="Arial"/>
              </a:rPr>
              <a:t>apmaksāt sekojošus ar slimību saistītus izdevumus</a:t>
            </a:r>
            <a:r>
              <a:rPr sz="1960" spc="10" dirty="0">
                <a:solidFill>
                  <a:srgbClr val="7F7F7F"/>
                </a:solidFill>
                <a:latin typeface="Calibri"/>
                <a:cs typeface="Calibri"/>
              </a:rPr>
              <a:t>: visus medikamentus (37%), visas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239" y="2645784"/>
            <a:ext cx="10387195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ārstēšanas izmaksas (32%), visas analīzes un izmeklējumus (28%), slimnīcas izmaksas (27%),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239" y="2926200"/>
            <a:ext cx="10404992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transporta izdevumus (25%) un rehabilitācijas, fizioterapijas pakalpojumus (25%), vizītes pie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8239" y="3191376"/>
            <a:ext cx="9521246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veselības aprūpes speciālistiem (23%). Finansiālu apsvērumu dēļ aptaujātajiem ir arī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58239" y="3412635"/>
            <a:ext cx="10016322" cy="3544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10" b="1" spc="10" dirty="0">
                <a:solidFill>
                  <a:srgbClr val="7F7F7F"/>
                </a:solidFill>
                <a:latin typeface="Arial"/>
                <a:cs typeface="Arial"/>
              </a:rPr>
              <a:t>grūtības apmaksāt </a:t>
            </a:r>
            <a:r>
              <a:rPr sz="2110" spc="10" dirty="0">
                <a:solidFill>
                  <a:srgbClr val="7F7F7F"/>
                </a:solidFill>
                <a:latin typeface="Calibri"/>
                <a:cs typeface="Calibri"/>
              </a:rPr>
              <a:t>speciālu diētu (18%), skābekļa terapiju (15%), palīglīdzekļus (15%) un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29639" y="3724776"/>
            <a:ext cx="10326014" cy="6952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mājas aprūpes pakalpojumus (13%). 7% nevar atļauties apmaksāt paliatīvo aprūpi</a:t>
            </a:r>
            <a:endParaRPr sz="2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Aptaujātie arī atzina, ka 88% gadījumu viņu tuvinieki (ģimene, draugi, darba kolēģi vai citi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58239" y="4339227"/>
            <a:ext cx="10340542" cy="3544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solidFill>
                  <a:srgbClr val="7F7F7F"/>
                </a:solidFill>
                <a:latin typeface="Calibri"/>
                <a:cs typeface="Calibri"/>
              </a:rPr>
              <a:t>pazīstami cilvēki) varētu </a:t>
            </a:r>
            <a:r>
              <a:rPr sz="2050" b="1" spc="10" dirty="0">
                <a:solidFill>
                  <a:srgbClr val="7F7F7F"/>
                </a:solidFill>
                <a:latin typeface="Arial"/>
                <a:cs typeface="Arial"/>
              </a:rPr>
              <a:t>atbalstīt viņus nemateriāli</a:t>
            </a:r>
            <a:r>
              <a:rPr sz="2050" spc="10" dirty="0">
                <a:solidFill>
                  <a:srgbClr val="7F7F7F"/>
                </a:solidFill>
                <a:latin typeface="Calibri"/>
                <a:cs typeface="Calibri"/>
              </a:rPr>
              <a:t>, bet </a:t>
            </a:r>
            <a:r>
              <a:rPr sz="2050" b="1" spc="10" dirty="0">
                <a:solidFill>
                  <a:srgbClr val="7F7F7F"/>
                </a:solidFill>
                <a:latin typeface="Arial"/>
                <a:cs typeface="Arial"/>
              </a:rPr>
              <a:t>65% - arī materiāli</a:t>
            </a:r>
            <a:r>
              <a:rPr sz="2050" spc="10" dirty="0">
                <a:solidFill>
                  <a:srgbClr val="7F7F7F"/>
                </a:solidFill>
                <a:latin typeface="Calibri"/>
                <a:cs typeface="Calibri"/>
              </a:rPr>
              <a:t>. Taču analizējot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58239" y="4654416"/>
            <a:ext cx="10397588" cy="3064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šos datus pret visiem Latvijas iedzīvotājiem, redzams, ka nemateriālās palīdzības sniegšanas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58239" y="4919592"/>
            <a:ext cx="9588195" cy="3064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40" spc="10" dirty="0">
                <a:solidFill>
                  <a:srgbClr val="7F7F7F"/>
                </a:solidFill>
                <a:latin typeface="Calibri"/>
                <a:cs typeface="Calibri"/>
              </a:rPr>
              <a:t>īpatsvars ir augstāks gan visiem iedzīvotājiem, gan sievietēm, bet zemāks – cilvēkiem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158239" y="5200008"/>
            <a:ext cx="10238581" cy="3064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vecumā virs 65 gadiem, savukārt materiālās palīdzības sniegšanas īpatsvars ir augstāks gan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158239" y="5465184"/>
            <a:ext cx="9562741" cy="3064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7F7F7F"/>
                </a:solidFill>
                <a:latin typeface="Calibri"/>
                <a:cs typeface="Calibri"/>
              </a:rPr>
              <a:t>visiem iedzīvotājiem (78%), gan sievietēm (78%), gan cilvēkiem virs 65 gadiem (71%)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85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10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0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10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11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11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11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3289" y="3747456"/>
            <a:ext cx="7450989" cy="74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00" spc="10" dirty="0">
                <a:solidFill>
                  <a:srgbClr val="55A839"/>
                </a:solidFill>
                <a:latin typeface="Calibri Light"/>
                <a:cs typeface="Calibri Light"/>
              </a:rPr>
              <a:t>Secinājumi un ieteikumi</a:t>
            </a:r>
            <a:endParaRPr sz="59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aspek4: pē7juma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86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1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11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11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11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11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1862164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Secinājumi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168908"/>
            <a:ext cx="9998874" cy="4153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Izlase bija reprezentatīva, taču ievērojami vairāk pacientu norādīja, ka viņiem ir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9639" y="1514710"/>
            <a:ext cx="9828218" cy="11036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PAH ar iedzimtu sirdskaiti kā oficiālajā statistikā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Va i rā k  kā  p u s e i  a p ta u j ā t o  b i j a  PA H  F C  I I I  u n  F C  I V 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Tikai 18% uzstāda diagnozi pirmajos 6 mēnešos, kopumā 35% saņem diagnozi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2645518"/>
            <a:ext cx="9722777" cy="746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pirmā gada laikā, taču lielākā daļa gaida 2-3 un vairāk gadus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61% PAH stipri ietekmē ikdienas dzīvi, 37% tai ikdienā velta līdz 1h, bet 23% 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240" y="3370942"/>
            <a:ext cx="10240304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vairāk par 6 stundām, 17% nespēj veikt ikdienas aktivitātes, 33-38% slimība sagādā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240" y="3660502"/>
            <a:ext cx="9836780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lielas grūtības kustēties, veikt pašaprūpi, uzturēt sociālo dzīvi un parūpēties par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29639" y="3953110"/>
            <a:ext cx="9865002" cy="7468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finansēm, bet neietekmē spēju kontrolēt uzvedību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33% bija stipras un ļoti stipras sāpes ķermenī; 42% apgalvoja, ka tās lielā mērā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929639" y="4666342"/>
            <a:ext cx="10277280" cy="7437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ietekmē aktivitātes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Trešdaļai retā slimība palīdzēja stiprināt ģimenes saites, taču tikpat daudzi atzina,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58240" y="5376526"/>
            <a:ext cx="6463894" cy="334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ka slimības dēļ jūtas izolēti no draugiem un ģimenes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87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12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2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12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12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12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12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4171491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Secinājumi (turpinājums)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239012"/>
            <a:ext cx="9882804" cy="4153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Emocionālo problēmu dēļ responden3 biežāk nepiedalījās sabiedriskajā dzīvē,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240" y="1621390"/>
            <a:ext cx="9781429" cy="3342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mazāk laika vel&lt;ja dažādām ak3vitātēm, kļuva paviršāki, kā arī kopumā paveica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1938382"/>
            <a:ext cx="10392004" cy="7834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mazāk kā vēlējās.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Gandrīz pusei respondentu bija mērenas līdz smagas depresijas pazīmes pēc PHQ-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29639" y="2727814"/>
            <a:ext cx="9414481" cy="7834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9 pašnovērtējuma anketas.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Gandrīz visu pacientu ārstēšanā bija iesais&lt;ts kardiologs un ģimenes ārsts.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29639" y="3514198"/>
            <a:ext cx="9976090" cy="13868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Kardiologa izpratni par slimību novērtēja ievērojami labāk kā ģimenes ārsta</a:t>
            </a:r>
            <a:endParaRPr sz="24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izpratni. Arī VDEĀK, farmaceitu, medmāsu, sociālo darbinieku un pulmonologu</a:t>
            </a:r>
            <a:endParaRPr sz="24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zināšanas par slimību nepieciešams uzlabot.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75% ārstēšanas izmaksas vērtēja kā lielas, trešdaļai aptaujāto grū&lt;bas sagādā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29639" y="4961998"/>
            <a:ext cx="9954891" cy="10905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izdevumu par medikamen3em, analīzēm un izmeklējumiem, un ārstēšanu.</a:t>
            </a:r>
            <a:endParaRPr sz="24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Piektdaļa nevar atļau3es apmaksāt vajadzīgos ﬁzioterapeita pakalpojumus.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F7F7F"/>
                </a:solidFill>
                <a:latin typeface="Arial"/>
                <a:cs typeface="Arial"/>
              </a:rPr>
              <a:t>• </a:t>
            </a:r>
            <a:r>
              <a:rPr sz="2400" spc="10" dirty="0">
                <a:solidFill>
                  <a:srgbClr val="7F7F7F"/>
                </a:solidFill>
                <a:latin typeface="Calibri"/>
                <a:cs typeface="Calibri"/>
              </a:rPr>
              <a:t>88% tuvinieki var sniegt nemateriālu atbalstu, bet 65% - arī materiālu atbalstu.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834640" y="6518075"/>
            <a:ext cx="6370104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aspek3: pē&lt;juma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88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1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2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13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113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113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113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598654"/>
            <a:ext cx="1520341" cy="3984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Ieteikumi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1494790"/>
            <a:ext cx="10056936" cy="9250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595959"/>
                </a:solidFill>
                <a:latin typeface="Arial"/>
                <a:cs typeface="Arial"/>
              </a:rPr>
              <a:t>•</a:t>
            </a:r>
            <a:r>
              <a:rPr sz="2800" spc="10" dirty="0">
                <a:solidFill>
                  <a:srgbClr val="595959"/>
                </a:solidFill>
                <a:latin typeface="Calibri"/>
                <a:cs typeface="Calibri"/>
              </a:rPr>
              <a:t>Atvieglot ikdienas aktivitāšu veikšanu – ar asistentu programmu u.c.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110" spc="10" dirty="0">
                <a:solidFill>
                  <a:srgbClr val="595959"/>
                </a:solidFill>
                <a:latin typeface="Arial"/>
                <a:cs typeface="Arial"/>
              </a:rPr>
              <a:t>•</a:t>
            </a:r>
            <a:r>
              <a:rPr sz="2110" spc="10" dirty="0">
                <a:solidFill>
                  <a:srgbClr val="595959"/>
                </a:solidFill>
                <a:latin typeface="Calibri"/>
                <a:cs typeface="Calibri"/>
              </a:rPr>
              <a:t>Ve i c i n āt  e m o c i o n ā l ā s  ve s e l ī b a s  u z l a b o š a n o s  p a c i e nt i e m  u n  v i ņ u 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9639" y="2446866"/>
            <a:ext cx="9226420" cy="9017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800" spc="10" dirty="0">
                <a:solidFill>
                  <a:srgbClr val="595959"/>
                </a:solidFill>
                <a:latin typeface="Calibri"/>
                <a:cs typeface="Calibri"/>
              </a:rPr>
              <a:t>tuviniekiem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595959"/>
                </a:solidFill>
                <a:latin typeface="Arial"/>
                <a:cs typeface="Arial"/>
              </a:rPr>
              <a:t>•</a:t>
            </a:r>
            <a:r>
              <a:rPr sz="2800" spc="10" dirty="0">
                <a:solidFill>
                  <a:srgbClr val="595959"/>
                </a:solidFill>
                <a:latin typeface="Calibri"/>
                <a:cs typeface="Calibri"/>
              </a:rPr>
              <a:t>Stiprināt multidisciplinārās komandas sadarbību un zināšanas,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3349073"/>
            <a:ext cx="10314312" cy="8839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800" spc="10" dirty="0">
                <a:solidFill>
                  <a:srgbClr val="595959"/>
                </a:solidFill>
                <a:latin typeface="Calibri"/>
                <a:cs typeface="Calibri"/>
              </a:rPr>
              <a:t>nodrošinot pacientiem plašāka spektra pakalpojumus, t.sk. psihologu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595959"/>
                </a:solidFill>
                <a:latin typeface="Arial"/>
                <a:cs typeface="Arial"/>
              </a:rPr>
              <a:t>•</a:t>
            </a:r>
            <a:r>
              <a:rPr sz="2800" spc="10" dirty="0">
                <a:solidFill>
                  <a:srgbClr val="595959"/>
                </a:solidFill>
                <a:latin typeface="Calibri"/>
                <a:cs typeface="Calibri"/>
              </a:rPr>
              <a:t>Uzlabot atslēgas speciālistu zināšanas par PAH, īpaši ģimenes ārstiem,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29639" y="4236042"/>
            <a:ext cx="9442874" cy="9017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800" spc="10" dirty="0">
                <a:solidFill>
                  <a:srgbClr val="595959"/>
                </a:solidFill>
                <a:latin typeface="Calibri"/>
                <a:cs typeface="Calibri"/>
              </a:rPr>
              <a:t>VDEĀK, medmāsām un sociālajiem darbiniekiem</a:t>
            </a:r>
            <a:endParaRPr sz="2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595959"/>
                </a:solidFill>
                <a:latin typeface="Arial"/>
                <a:cs typeface="Arial"/>
              </a:rPr>
              <a:t>•</a:t>
            </a:r>
            <a:r>
              <a:rPr sz="2800" spc="10" dirty="0">
                <a:solidFill>
                  <a:srgbClr val="595959"/>
                </a:solidFill>
                <a:latin typeface="Calibri"/>
                <a:cs typeface="Calibri"/>
              </a:rPr>
              <a:t>Uzlabot fizioterapijas un rehabilitācijas programmu pieejamību,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240" y="5138250"/>
            <a:ext cx="8864791" cy="389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595959"/>
                </a:solidFill>
                <a:latin typeface="Calibri"/>
                <a:cs typeface="Calibri"/>
              </a:rPr>
              <a:t>skaidrot ārstēšanas elementu izmaksas un apmaksas iespējas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04472" y="6518075"/>
            <a:ext cx="190530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89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6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6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1" y="6190488"/>
            <a:ext cx="637032" cy="615696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190488"/>
            <a:ext cx="545592" cy="615696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175248"/>
            <a:ext cx="1261872" cy="6827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29639" y="379199"/>
            <a:ext cx="1445361" cy="8434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Citi</a:t>
            </a:r>
            <a:endParaRPr sz="3100">
              <a:latin typeface="Calibri Light"/>
              <a:cs typeface="Calibri Light"/>
            </a:endParaRPr>
          </a:p>
          <a:p>
            <a:pPr marL="0">
              <a:lnSpc>
                <a:spcPct val="100000"/>
              </a:lnSpc>
            </a:pPr>
            <a:r>
              <a:rPr sz="3150" spc="10" dirty="0">
                <a:solidFill>
                  <a:srgbClr val="55A839"/>
                </a:solidFill>
                <a:latin typeface="Calibri Light"/>
                <a:cs typeface="Calibri Light"/>
              </a:rPr>
              <a:t>pētījumi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834640" y="6518075"/>
            <a:ext cx="6374157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Pulmonālās hipertensijas sociālie un emocionālie aspekti: pētījuma atskaite. Projekts "Līdzdalība 2019"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2259" y="6518075"/>
            <a:ext cx="111709" cy="167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77C2E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7472"/>
            <a:ext cx="8744712" cy="6163056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929639" y="1504188"/>
            <a:ext cx="1923440" cy="15947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• </a:t>
            </a:r>
            <a:r>
              <a:rPr sz="2400" spc="10" dirty="0">
                <a:latin typeface="Calibri"/>
                <a:cs typeface="Calibri"/>
              </a:rPr>
              <a:t>SF-36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• </a:t>
            </a:r>
            <a:r>
              <a:rPr sz="2400" spc="10" dirty="0">
                <a:latin typeface="Calibri"/>
                <a:cs typeface="Calibri"/>
              </a:rPr>
              <a:t>CAMPHOR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• </a:t>
            </a:r>
            <a:r>
              <a:rPr sz="2400" spc="10" dirty="0">
                <a:latin typeface="Calibri"/>
                <a:cs typeface="Calibri"/>
              </a:rPr>
              <a:t>PHQ-9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• </a:t>
            </a:r>
            <a:r>
              <a:rPr sz="2400" spc="10" dirty="0">
                <a:latin typeface="Calibri"/>
                <a:cs typeface="Calibri"/>
              </a:rPr>
              <a:t>EU-SILC 2019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29639" y="3317748"/>
            <a:ext cx="952652" cy="4153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• </a:t>
            </a:r>
            <a:r>
              <a:rPr sz="2400" spc="10" dirty="0">
                <a:latin typeface="Calibri"/>
                <a:cs typeface="Calibri"/>
              </a:rPr>
              <a:t>RARE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29639" y="3703174"/>
            <a:ext cx="1869338" cy="10905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BAROMETER</a:t>
            </a:r>
            <a:endParaRPr sz="24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2017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• </a:t>
            </a:r>
            <a:r>
              <a:rPr sz="2400" spc="10" dirty="0">
                <a:latin typeface="Calibri"/>
                <a:cs typeface="Calibri"/>
              </a:rPr>
              <a:t>Citi pētījumi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13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3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6" y="0"/>
            <a:ext cx="252984" cy="6858000"/>
          </a:xfrm>
          <a:prstGeom prst="rect">
            <a:avLst/>
          </a:prstGeom>
        </p:spPr>
      </p:pic>
      <p:pic>
        <p:nvPicPr>
          <p:cNvPr id="113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16" y="0"/>
            <a:ext cx="249936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904232" y="2695896"/>
            <a:ext cx="2383611" cy="74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900" spc="10" dirty="0">
                <a:solidFill>
                  <a:srgbClr val="55A839"/>
                </a:solidFill>
                <a:latin typeface="Calibri Light"/>
                <a:cs typeface="Calibri Light"/>
              </a:rPr>
              <a:t>Paldies!</a:t>
            </a:r>
            <a:endParaRPr sz="59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606131" y="3678790"/>
            <a:ext cx="3047115" cy="1155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48475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Baiba Ziemele, MBA</a:t>
            </a:r>
            <a:endParaRPr sz="2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Baiba.Ziemele@inbox.lv</a:t>
            </a:r>
            <a:endParaRPr sz="2400">
              <a:latin typeface="Calibri"/>
              <a:cs typeface="Calibri"/>
            </a:endParaRPr>
          </a:p>
          <a:p>
            <a:pPr marL="464375">
              <a:lnSpc>
                <a:spcPct val="100000"/>
              </a:lnSpc>
            </a:pPr>
            <a:r>
              <a:rPr sz="2400" spc="10" dirty="0">
                <a:latin typeface="Calibri"/>
                <a:cs typeface="Calibri"/>
              </a:rPr>
              <a:t>+371 29 157 967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13042</Words>
  <Application>Microsoft Office PowerPoint</Application>
  <PresentationFormat>Widescreen</PresentationFormat>
  <Paragraphs>2542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Auguceviča</dc:creator>
  <cp:lastModifiedBy>Marta Auguceviča</cp:lastModifiedBy>
  <cp:revision>1</cp:revision>
  <dcterms:created xsi:type="dcterms:W3CDTF">2019-10-23T09:27:52Z</dcterms:created>
  <dcterms:modified xsi:type="dcterms:W3CDTF">2019-10-23T13:31:57Z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2019-10-23T00:00:00Z</vt:filetime>
  </property>
  <property fmtid="{D5CDD505-2E9C-101B-9397-08002B2CF9AE}" pid="3" name="LastSaved">
    <vt:filetime>2019-10-23T00:00:00Z</vt:filetime>
  </property>
</Properties>
</file>